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4" r:id="rId2"/>
    <p:sldId id="644" r:id="rId3"/>
    <p:sldId id="674" r:id="rId4"/>
    <p:sldId id="675" r:id="rId5"/>
    <p:sldId id="676" r:id="rId6"/>
    <p:sldId id="677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FB1"/>
    <a:srgbClr val="00A4E2"/>
    <a:srgbClr val="E7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0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54BA-B653-D945-A7F3-FDD2F4EC8AAB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1688E-EDC1-974E-8790-2CA4B51ADC86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45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6A1DA-7034-774E-A9A0-34C897E434F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89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E8BE42-2F84-4C91-B197-1EDC402DE443}" type="slidenum">
              <a:rPr lang="en-US" altLang="es-ES" smtClean="0">
                <a:latin typeface="Times New Roman" panose="02020603050405020304" pitchFamily="18" charset="0"/>
                <a:ea typeface="Osaka"/>
                <a:cs typeface="Osaka"/>
              </a:rPr>
              <a:pPr>
                <a:spcBef>
                  <a:spcPct val="0"/>
                </a:spcBef>
              </a:pPr>
              <a:t>3</a:t>
            </a:fld>
            <a:endParaRPr lang="en-US" altLang="es-ES" smtClean="0">
              <a:latin typeface="Times New Roman" panose="02020603050405020304" pitchFamily="18" charset="0"/>
              <a:ea typeface="Osaka"/>
              <a:cs typeface="Osaka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138" y="719138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FE85-2320-4049-B235-39D96AB10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8097C-F0FB-CA4E-98AB-C60E1A2A3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9201-128B-C24E-8C0B-EF5E5330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7046-EF2B-3B42-913C-C6912F31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376F5-423E-334F-ABB8-A9411E8F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284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75E0-F7AF-F245-9A3A-BFBBB40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866A8-333E-5149-88A7-6D54D62F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DAD0-363B-754A-B80E-4C3B7CAD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22839-7565-EC4B-84C0-899C72AE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810EF-A819-AF40-BCA4-472D399C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0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F9897-C3E3-8A41-94D3-3858B001B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3FC2A-8F33-9B4B-BAAE-319885AE3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02CB-7130-F747-B435-2D0F6A9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1AA0-712F-1745-9029-250D965E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9B65-DF1B-1E44-908B-059ED41A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193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48ED-B8FC-1342-92FF-11BD3628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8A6C-BE61-6E49-AFB2-0B4016F75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26593-85A9-6748-BD88-D5F1FDF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F447-E242-5E41-A960-71DDE678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0EBC4-8B52-8D49-9A69-327616F5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805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F53F-E171-7741-8EB8-F30159AD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5065-8F78-CF49-B6EC-FF53C613F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85AB-C0B7-1846-A9DA-97513416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DBE7-8CA6-8F43-B083-98EDD17A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B2214-A71A-3648-AC8E-0165B4C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43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8DD1-F688-7648-B611-1393AB99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AA9D-B5A9-8C4C-AE86-8AB78114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1848-C06B-E240-A7D0-4E2EBFDA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B8B36-A443-504C-BB1C-31A7909A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82312-FAFA-DE4F-A071-C073820F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4DB6C-7BAD-EF40-B533-F1EE3178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399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78A5-79A7-1448-A868-9A9A14AB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57775-07C9-2549-9FC3-3B2201408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7D9E4-BA6B-C64B-9761-0F5126B14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97D69-5DBA-2F48-9F3E-3D189A54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6B951-48A0-DF47-95E8-9C917DA27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C9000-27C7-8747-8335-600BDBD0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9C6EA-3CF2-1F4D-A1AA-6A5EE035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0A56-4246-0B42-98EC-840008D4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2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4C63-B2B4-5D41-8FB2-BDE7F4E5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2C9CE-F531-D945-9175-9944153B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3C515-02CC-E544-B963-6C50BF22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BF967-1D46-3B46-AED6-F393230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20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18EDD-78ED-B349-B1E6-CA1D35A0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F08B6-F0D7-A84A-B3FF-7A763236E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1891-2FC2-C849-A55D-3B76FAA6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30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14A2-4C59-5247-A347-5E6F4246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233F-8FD8-854B-8456-6A60550C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6DC30-4E2E-984D-AF4B-02AA1C85E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F2062-6C4A-1240-8F12-06341286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B529D-DD04-3B40-A723-43F0DD2D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8EDA7-6F30-904B-A11A-738FBE90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17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EBAE-FB24-8147-B21F-9473560A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5E35F-23D4-654D-81A0-8FC21CF2F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9F53A-0174-D84E-9290-A2915520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6353-39D2-4F4F-BECD-DD9174D5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D2639-7EC5-0747-970D-CBBC8982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74C97-6AA2-B64D-9CE4-E714AE60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80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40052-29E9-BA44-B516-5B02362E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C8AD0-B2DB-234B-A66D-2F3195496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0A640-3DF9-B44F-A55C-AF1165948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FDEC-ACA4-704C-BAAB-C66D07409360}" type="datetimeFigureOut">
              <a:rPr lang="x-none" smtClean="0"/>
              <a:t>02/03/2022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D304-E270-DF4C-97ED-5C3A84428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1074-3364-4F46-8EA1-261E22772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5173-EF6C-E249-A323-DAB2AB1E22C8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77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CB7EE0-2116-BF48-B235-4770183BB774}"/>
              </a:ext>
            </a:extLst>
          </p:cNvPr>
          <p:cNvGrpSpPr/>
          <p:nvPr/>
        </p:nvGrpSpPr>
        <p:grpSpPr>
          <a:xfrm>
            <a:off x="-10510" y="-8453"/>
            <a:ext cx="11876690" cy="978892"/>
            <a:chOff x="-10510" y="57807"/>
            <a:chExt cx="11876690" cy="9788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29A2C-5CAA-3748-8962-C40410F01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951"/>
            <a:stretch/>
          </p:blipFill>
          <p:spPr>
            <a:xfrm>
              <a:off x="-10510" y="57807"/>
              <a:ext cx="2564780" cy="9788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D9983E-4C1B-9943-8929-12E2B8374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285" r="30231"/>
            <a:stretch/>
          </p:blipFill>
          <p:spPr>
            <a:xfrm>
              <a:off x="9627354" y="57807"/>
              <a:ext cx="2238826" cy="9788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42DFDB-2EAD-AF47-9090-C822FF9F09CE}"/>
              </a:ext>
            </a:extLst>
          </p:cNvPr>
          <p:cNvSpPr txBox="1"/>
          <p:nvPr/>
        </p:nvSpPr>
        <p:spPr>
          <a:xfrm>
            <a:off x="7140309" y="4550980"/>
            <a:ext cx="43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altLang="es-MX" sz="2800" dirty="0" smtClean="0">
                <a:solidFill>
                  <a:srgbClr val="FF0000"/>
                </a:solidFill>
                <a:latin typeface="Bliss Pro" panose="02000506050000020004" pitchFamily="2" charset="0"/>
                <a:ea typeface="ＭＳ Ｐゴシック" panose="020B0600070205080204" pitchFamily="34" charset="-128"/>
              </a:rPr>
              <a:t>Meeting  </a:t>
            </a:r>
            <a:r>
              <a:rPr lang="es-ES" altLang="es-MX" sz="2800" dirty="0" err="1" smtClean="0">
                <a:solidFill>
                  <a:srgbClr val="FF0000"/>
                </a:solidFill>
                <a:latin typeface="Bliss Pro" panose="02000506050000020004" pitchFamily="2" charset="0"/>
                <a:ea typeface="ＭＳ Ｐゴシック" panose="020B0600070205080204" pitchFamily="34" charset="-128"/>
              </a:rPr>
              <a:t>with</a:t>
            </a:r>
            <a:r>
              <a:rPr lang="es-ES" altLang="es-MX" sz="2800" dirty="0" smtClean="0">
                <a:solidFill>
                  <a:srgbClr val="FF0000"/>
                </a:solidFill>
                <a:latin typeface="Bliss Pro" panose="02000506050000020004" pitchFamily="2" charset="0"/>
                <a:ea typeface="ＭＳ Ｐゴシック" panose="020B0600070205080204" pitchFamily="34" charset="-128"/>
              </a:rPr>
              <a:t> </a:t>
            </a:r>
          </a:p>
          <a:p>
            <a:pPr algn="r"/>
            <a:r>
              <a:rPr lang="es-ES" altLang="es-MX" sz="2800" dirty="0" smtClean="0">
                <a:solidFill>
                  <a:srgbClr val="FF0000"/>
                </a:solidFill>
                <a:latin typeface="Bliss Pro" panose="02000506050000020004" pitchFamily="2" charset="0"/>
                <a:ea typeface="ＭＳ Ｐゴシック" panose="020B0600070205080204" pitchFamily="34" charset="-128"/>
              </a:rPr>
              <a:t>Vice-Rector of </a:t>
            </a:r>
            <a:r>
              <a:rPr lang="es-ES" altLang="es-MX" sz="2800" dirty="0" err="1" smtClean="0">
                <a:solidFill>
                  <a:srgbClr val="FF0000"/>
                </a:solidFill>
                <a:latin typeface="Bliss Pro" panose="02000506050000020004" pitchFamily="2" charset="0"/>
                <a:ea typeface="ＭＳ Ｐゴシック" panose="020B0600070205080204" pitchFamily="34" charset="-128"/>
              </a:rPr>
              <a:t>University</a:t>
            </a:r>
            <a:r>
              <a:rPr lang="es-ES" altLang="es-MX" sz="2800" dirty="0" smtClean="0">
                <a:solidFill>
                  <a:srgbClr val="FF0000"/>
                </a:solidFill>
                <a:latin typeface="Bliss Pro" panose="02000506050000020004" pitchFamily="2" charset="0"/>
                <a:ea typeface="ＭＳ Ｐゴシック" panose="020B0600070205080204" pitchFamily="34" charset="-128"/>
              </a:rPr>
              <a:t> of Lille</a:t>
            </a:r>
            <a:endParaRPr lang="x-none" sz="2800" dirty="0">
              <a:solidFill>
                <a:srgbClr val="FF0000"/>
              </a:solidFill>
              <a:latin typeface="Bliss Pro" panose="02000506050000020004" pitchFamily="2" charset="0"/>
            </a:endParaRPr>
          </a:p>
          <a:p>
            <a:pPr algn="r"/>
            <a:r>
              <a:rPr lang="es-ES" sz="2400" i="1" dirty="0" err="1" smtClean="0">
                <a:latin typeface="Bliss Pro" panose="02000506050000020004" pitchFamily="2" charset="0"/>
              </a:rPr>
              <a:t>March</a:t>
            </a:r>
            <a:r>
              <a:rPr lang="es-ES" sz="2400" i="1" dirty="0" smtClean="0">
                <a:latin typeface="Bliss Pro" panose="02000506050000020004" pitchFamily="2" charset="0"/>
              </a:rPr>
              <a:t> </a:t>
            </a:r>
            <a:r>
              <a:rPr lang="x-none" sz="2400" i="1" dirty="0" smtClean="0">
                <a:latin typeface="Bliss Pro" panose="02000506050000020004" pitchFamily="2" charset="0"/>
              </a:rPr>
              <a:t>202</a:t>
            </a:r>
            <a:r>
              <a:rPr lang="es-ES" sz="2400" i="1" dirty="0" smtClean="0">
                <a:latin typeface="Bliss Pro" panose="02000506050000020004" pitchFamily="2" charset="0"/>
              </a:rPr>
              <a:t>2</a:t>
            </a:r>
            <a:endParaRPr lang="x-none" sz="2400" i="1" dirty="0">
              <a:latin typeface="Bliss Pro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668A04-778C-E048-81AB-5440306B573A}"/>
              </a:ext>
            </a:extLst>
          </p:cNvPr>
          <p:cNvGrpSpPr/>
          <p:nvPr/>
        </p:nvGrpSpPr>
        <p:grpSpPr>
          <a:xfrm>
            <a:off x="0" y="156345"/>
            <a:ext cx="11876690" cy="978892"/>
            <a:chOff x="-10510" y="57807"/>
            <a:chExt cx="11876690" cy="978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667EA-A5DF-C345-8639-147C859D7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951"/>
            <a:stretch/>
          </p:blipFill>
          <p:spPr>
            <a:xfrm>
              <a:off x="-10510" y="57807"/>
              <a:ext cx="2564780" cy="9788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8FB0A1-6A78-184D-B8CA-E9AB227A2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85" r="30231"/>
            <a:stretch/>
          </p:blipFill>
          <p:spPr>
            <a:xfrm>
              <a:off x="9627354" y="57807"/>
              <a:ext cx="2238826" cy="9788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320434-0BEB-7B47-A7F4-4094C16B2334}"/>
              </a:ext>
            </a:extLst>
          </p:cNvPr>
          <p:cNvSpPr txBox="1"/>
          <p:nvPr/>
        </p:nvSpPr>
        <p:spPr>
          <a:xfrm>
            <a:off x="2806700" y="1308100"/>
            <a:ext cx="86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Two double degrees</a:t>
            </a:r>
            <a:endParaRPr lang="en-US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just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Dual Bachelors Degree in Spanish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French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Law and Dual Masters Degree in Law and New Technologies.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BA99E-AE97-0C42-AAD5-0692F0D3807E}"/>
              </a:ext>
            </a:extLst>
          </p:cNvPr>
          <p:cNvSpPr txBox="1"/>
          <p:nvPr/>
        </p:nvSpPr>
        <p:spPr>
          <a:xfrm>
            <a:off x="2806699" y="4800600"/>
            <a:ext cx="86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partnership that looks to the future</a:t>
            </a:r>
            <a:endParaRPr lang="en-US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just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universities participate in two new Erasmus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initiatives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Erasmus Mundus Design Measure (GLOBALIZATION BIOLAW: ETHICS, HEALTH AND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ENVIRONMENT) and a project Teacher Academy Project (ALTA) .</a:t>
            </a:r>
            <a:r>
              <a:rPr lang="x-none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A8C2B-9281-A740-ACDF-5C79063F677A}"/>
              </a:ext>
            </a:extLst>
          </p:cNvPr>
          <p:cNvSpPr txBox="1"/>
          <p:nvPr/>
        </p:nvSpPr>
        <p:spPr>
          <a:xfrm>
            <a:off x="2806700" y="2668055"/>
            <a:ext cx="86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Participation in Erasmus projects</a:t>
            </a:r>
            <a:endParaRPr lang="en-US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researchers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have recently been awarded the Erasmus+ project ‘Pro Human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Biolaw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-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Biolaw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as Global Tool for Human Rights Protection’ to train Higher Education teachers and researches through the development of international on-line training and doctoral courses in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Biolaw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D6CB0-D7CA-5048-B495-536C93011207}"/>
              </a:ext>
            </a:extLst>
          </p:cNvPr>
          <p:cNvSpPr txBox="1"/>
          <p:nvPr/>
        </p:nvSpPr>
        <p:spPr>
          <a:xfrm>
            <a:off x="1720087" y="25400"/>
            <a:ext cx="4027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000" i="1" dirty="0" smtClean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University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Lille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key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strategic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</a:t>
            </a:r>
            <a:endParaRPr lang="x-none" sz="2000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AutoShape 4" descr="Másteres - Facultad de Derecho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3" y="1199037"/>
            <a:ext cx="2020099" cy="1325690"/>
          </a:xfrm>
          <a:prstGeom prst="rect">
            <a:avLst/>
          </a:prstGeom>
        </p:spPr>
      </p:pic>
      <p:sp>
        <p:nvSpPr>
          <p:cNvPr id="18" name="AutoShape 8" descr="Erasmus+ Teacher Academies - Publications Office of the EU"/>
          <p:cNvSpPr>
            <a:spLocks noChangeAspect="1" noChangeArrowheads="1"/>
          </p:cNvSpPr>
          <p:nvPr/>
        </p:nvSpPr>
        <p:spPr bwMode="auto">
          <a:xfrm>
            <a:off x="155575" y="-914400"/>
            <a:ext cx="1352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882"/>
            <a:ext cx="1091445" cy="154798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2" y="5723930"/>
            <a:ext cx="1732930" cy="67391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" y="2832618"/>
            <a:ext cx="2333131" cy="1135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834" y="4654263"/>
            <a:ext cx="104250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7"/>
          <p:cNvSpPr>
            <a:spLocks noGrp="1"/>
          </p:cNvSpPr>
          <p:nvPr>
            <p:ph idx="1"/>
          </p:nvPr>
        </p:nvSpPr>
        <p:spPr>
          <a:xfrm>
            <a:off x="449370" y="1214199"/>
            <a:ext cx="2606675" cy="1446550"/>
          </a:xfrm>
        </p:spPr>
        <p:txBody>
          <a:bodyPr>
            <a:spAutoFit/>
          </a:bodyPr>
          <a:lstStyle/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 marL="0" indent="0">
              <a:buNone/>
              <a:defRPr/>
            </a:pPr>
            <a:r>
              <a:rPr lang="es-ES" altLang="es-ES" sz="1400" b="1" dirty="0" smtClean="0"/>
              <a:t>Erasmus </a:t>
            </a:r>
            <a:r>
              <a:rPr lang="es-ES" altLang="es-ES" sz="1400" b="1" dirty="0" err="1" smtClean="0"/>
              <a:t>Agreement</a:t>
            </a:r>
            <a:r>
              <a:rPr lang="es-ES" altLang="es-ES" sz="1400" dirty="0" smtClean="0"/>
              <a:t> </a:t>
            </a:r>
            <a:r>
              <a:rPr lang="es-ES" altLang="es-ES" sz="1400" dirty="0"/>
              <a:t>(</a:t>
            </a:r>
            <a:r>
              <a:rPr lang="es-ES" altLang="es-ES" sz="1400" dirty="0" smtClean="0"/>
              <a:t>2008). </a:t>
            </a:r>
            <a:r>
              <a:rPr lang="es-ES" altLang="es-ES" sz="1400" dirty="0" err="1" smtClean="0"/>
              <a:t>First</a:t>
            </a:r>
            <a:r>
              <a:rPr lang="es-ES" altLang="es-ES" sz="1400" dirty="0" smtClean="0"/>
              <a:t> staff </a:t>
            </a:r>
            <a:r>
              <a:rPr lang="es-ES" altLang="es-ES" sz="1400" dirty="0" err="1" smtClean="0"/>
              <a:t>mobilities</a:t>
            </a:r>
            <a:r>
              <a:rPr lang="es-ES" altLang="es-ES" sz="1400" dirty="0" smtClean="0"/>
              <a:t> 2009-2010</a:t>
            </a:r>
            <a:endParaRPr lang="es-ES" altLang="es-ES" sz="1400" dirty="0"/>
          </a:p>
        </p:txBody>
      </p:sp>
      <p:sp>
        <p:nvSpPr>
          <p:cNvPr id="10243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2209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buFontTx/>
              <a:buNone/>
            </a:pPr>
            <a:fld id="{2C64C8B9-D429-417A-B039-527446302E7C}" type="slidenum">
              <a:rPr lang="en-US" altLang="es-ES" sz="1400">
                <a:latin typeface="Arial" panose="020B0604020202020204" pitchFamily="34" charset="0"/>
                <a:ea typeface="Osaka"/>
                <a:cs typeface="Osaka"/>
              </a:rPr>
              <a:pPr algn="l"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es-ES" sz="1400">
              <a:latin typeface="Arial" panose="020B0604020202020204" pitchFamily="34" charset="0"/>
              <a:ea typeface="Osaka"/>
              <a:cs typeface="Osaka"/>
            </a:endParaRPr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2063750" y="3506788"/>
            <a:ext cx="2560638" cy="627062"/>
            <a:chOff x="1939375" y="2649402"/>
            <a:chExt cx="2560617" cy="626676"/>
          </a:xfrm>
        </p:grpSpPr>
        <p:sp>
          <p:nvSpPr>
            <p:cNvPr id="10" name="Chevron 11"/>
            <p:cNvSpPr/>
            <p:nvPr/>
          </p:nvSpPr>
          <p:spPr>
            <a:xfrm>
              <a:off x="1939375" y="2649402"/>
              <a:ext cx="1336664" cy="626676"/>
            </a:xfrm>
            <a:prstGeom prst="chevron">
              <a:avLst/>
            </a:prstGeom>
            <a:solidFill>
              <a:srgbClr val="F188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hevron 24"/>
            <p:cNvSpPr/>
            <p:nvPr/>
          </p:nvSpPr>
          <p:spPr>
            <a:xfrm>
              <a:off x="3163328" y="2649402"/>
              <a:ext cx="1336664" cy="626676"/>
            </a:xfrm>
            <a:prstGeom prst="chevron">
              <a:avLst/>
            </a:prstGeom>
            <a:solidFill>
              <a:srgbClr val="F188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245" name="Group 29"/>
          <p:cNvGrpSpPr>
            <a:grpSpLocks/>
          </p:cNvGrpSpPr>
          <p:nvPr/>
        </p:nvGrpSpPr>
        <p:grpSpPr bwMode="auto">
          <a:xfrm>
            <a:off x="4543425" y="3500438"/>
            <a:ext cx="2560638" cy="627062"/>
            <a:chOff x="1939375" y="2649402"/>
            <a:chExt cx="2560617" cy="626676"/>
          </a:xfrm>
        </p:grpSpPr>
        <p:sp>
          <p:nvSpPr>
            <p:cNvPr id="13" name="Chevron 30"/>
            <p:cNvSpPr/>
            <p:nvPr/>
          </p:nvSpPr>
          <p:spPr>
            <a:xfrm>
              <a:off x="1939375" y="2649402"/>
              <a:ext cx="1336664" cy="626676"/>
            </a:xfrm>
            <a:prstGeom prst="chevron">
              <a:avLst/>
            </a:prstGeom>
            <a:solidFill>
              <a:srgbClr val="F188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hevron 31"/>
            <p:cNvSpPr/>
            <p:nvPr/>
          </p:nvSpPr>
          <p:spPr>
            <a:xfrm>
              <a:off x="3163328" y="2649402"/>
              <a:ext cx="1336664" cy="626676"/>
            </a:xfrm>
            <a:prstGeom prst="chevron">
              <a:avLst/>
            </a:prstGeom>
            <a:solidFill>
              <a:srgbClr val="F188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Connector 8"/>
          <p:cNvCxnSpPr/>
          <p:nvPr/>
        </p:nvCxnSpPr>
        <p:spPr bwMode="auto">
          <a:xfrm flipV="1">
            <a:off x="2719388" y="3141664"/>
            <a:ext cx="0" cy="3587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9"/>
          <p:cNvCxnSpPr/>
          <p:nvPr/>
        </p:nvCxnSpPr>
        <p:spPr bwMode="auto">
          <a:xfrm flipH="1" flipV="1">
            <a:off x="2287588" y="3141663"/>
            <a:ext cx="431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10"/>
          <p:cNvCxnSpPr/>
          <p:nvPr/>
        </p:nvCxnSpPr>
        <p:spPr bwMode="auto">
          <a:xfrm flipV="1">
            <a:off x="2279650" y="2616201"/>
            <a:ext cx="7938" cy="52546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8"/>
          <p:cNvCxnSpPr/>
          <p:nvPr/>
        </p:nvCxnSpPr>
        <p:spPr bwMode="auto">
          <a:xfrm flipV="1">
            <a:off x="3863975" y="4076701"/>
            <a:ext cx="0" cy="36036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9"/>
          <p:cNvCxnSpPr/>
          <p:nvPr/>
        </p:nvCxnSpPr>
        <p:spPr bwMode="auto">
          <a:xfrm flipH="1" flipV="1">
            <a:off x="3432175" y="4437063"/>
            <a:ext cx="431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10"/>
          <p:cNvCxnSpPr/>
          <p:nvPr/>
        </p:nvCxnSpPr>
        <p:spPr bwMode="auto">
          <a:xfrm flipV="1">
            <a:off x="3422651" y="4416426"/>
            <a:ext cx="9525" cy="52546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94" name="TextBox 7"/>
          <p:cNvSpPr txBox="1">
            <a:spLocks/>
          </p:cNvSpPr>
          <p:nvPr/>
        </p:nvSpPr>
        <p:spPr bwMode="auto">
          <a:xfrm>
            <a:off x="1516062" y="4103689"/>
            <a:ext cx="257492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 marL="0" indent="0">
              <a:buNone/>
              <a:defRPr/>
            </a:pPr>
            <a:r>
              <a:rPr lang="es-ES" altLang="es-ES" sz="1400" b="1" dirty="0" err="1" smtClean="0"/>
              <a:t>Double</a:t>
            </a:r>
            <a:r>
              <a:rPr lang="es-ES" altLang="es-ES" sz="1400" b="1" dirty="0" smtClean="0"/>
              <a:t> Master </a:t>
            </a:r>
            <a:r>
              <a:rPr lang="es-ES" altLang="es-ES" sz="1400" b="1" dirty="0" err="1" smtClean="0"/>
              <a:t>Degree</a:t>
            </a:r>
            <a:r>
              <a:rPr lang="es-ES" altLang="es-ES" sz="1400" b="1" dirty="0" smtClean="0"/>
              <a:t> (2010)</a:t>
            </a:r>
            <a:endParaRPr lang="en-US" altLang="es-ES" sz="1400" b="1" dirty="0"/>
          </a:p>
        </p:txBody>
      </p:sp>
      <p:cxnSp>
        <p:nvCxnSpPr>
          <p:cNvPr id="27" name="Straight Connector 36"/>
          <p:cNvCxnSpPr/>
          <p:nvPr/>
        </p:nvCxnSpPr>
        <p:spPr bwMode="auto">
          <a:xfrm flipV="1">
            <a:off x="5375275" y="3284538"/>
            <a:ext cx="0" cy="2159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34"/>
          <p:cNvCxnSpPr/>
          <p:nvPr/>
        </p:nvCxnSpPr>
        <p:spPr bwMode="auto">
          <a:xfrm flipH="1" flipV="1">
            <a:off x="4943475" y="3284538"/>
            <a:ext cx="431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36"/>
          <p:cNvCxnSpPr/>
          <p:nvPr/>
        </p:nvCxnSpPr>
        <p:spPr bwMode="auto">
          <a:xfrm flipV="1">
            <a:off x="4943475" y="3068638"/>
            <a:ext cx="0" cy="2159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6" name="TextBox 7"/>
          <p:cNvSpPr txBox="1">
            <a:spLocks/>
          </p:cNvSpPr>
          <p:nvPr/>
        </p:nvSpPr>
        <p:spPr bwMode="auto">
          <a:xfrm>
            <a:off x="4068764" y="1557338"/>
            <a:ext cx="231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BE" altLang="es-ES" sz="1400"/>
          </a:p>
          <a:p>
            <a:endParaRPr lang="fr-BE" altLang="es-ES" sz="1400"/>
          </a:p>
          <a:p>
            <a:endParaRPr lang="fr-BE" altLang="es-ES" sz="1400"/>
          </a:p>
        </p:txBody>
      </p:sp>
      <p:cxnSp>
        <p:nvCxnSpPr>
          <p:cNvPr id="32" name="Straight Connector 36"/>
          <p:cNvCxnSpPr/>
          <p:nvPr/>
        </p:nvCxnSpPr>
        <p:spPr bwMode="auto">
          <a:xfrm flipV="1">
            <a:off x="6383338" y="4076700"/>
            <a:ext cx="0" cy="2159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9"/>
          <p:cNvCxnSpPr/>
          <p:nvPr/>
        </p:nvCxnSpPr>
        <p:spPr bwMode="auto">
          <a:xfrm flipH="1" flipV="1">
            <a:off x="5951538" y="4292600"/>
            <a:ext cx="431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8"/>
          <p:cNvCxnSpPr/>
          <p:nvPr/>
        </p:nvCxnSpPr>
        <p:spPr bwMode="auto">
          <a:xfrm flipV="1">
            <a:off x="5951538" y="4292601"/>
            <a:ext cx="0" cy="36036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02" name="TextBox 7"/>
          <p:cNvSpPr txBox="1">
            <a:spLocks/>
          </p:cNvSpPr>
          <p:nvPr/>
        </p:nvSpPr>
        <p:spPr bwMode="auto">
          <a:xfrm>
            <a:off x="4760913" y="3887789"/>
            <a:ext cx="2735262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 marL="0" indent="0">
              <a:buNone/>
              <a:defRPr/>
            </a:pPr>
            <a:r>
              <a:rPr lang="fr-FR" altLang="es-ES" sz="1400" b="1" dirty="0"/>
              <a:t>Label d'excellence et des bourses étudiantes obtenues pour le Double Titre de Master 2 Franco-Espagnol de l'Office Méditerranéen de la </a:t>
            </a:r>
            <a:r>
              <a:rPr lang="fr-FR" altLang="es-ES" sz="1400" b="1" dirty="0" smtClean="0"/>
              <a:t>Jeunesse </a:t>
            </a:r>
            <a:r>
              <a:rPr lang="es-ES" altLang="es-ES" sz="1400" dirty="0" smtClean="0"/>
              <a:t>(2013)</a:t>
            </a:r>
            <a:endParaRPr lang="es-ES" altLang="es-ES" sz="1400" dirty="0"/>
          </a:p>
          <a:p>
            <a:pPr>
              <a:defRPr/>
            </a:pPr>
            <a:endParaRPr lang="en-GB" altLang="es-ES" sz="1400" dirty="0"/>
          </a:p>
        </p:txBody>
      </p:sp>
      <p:cxnSp>
        <p:nvCxnSpPr>
          <p:cNvPr id="36" name="Straight Connector 36"/>
          <p:cNvCxnSpPr/>
          <p:nvPr/>
        </p:nvCxnSpPr>
        <p:spPr bwMode="auto">
          <a:xfrm flipV="1">
            <a:off x="7608888" y="3284538"/>
            <a:ext cx="0" cy="2159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4"/>
          <p:cNvCxnSpPr/>
          <p:nvPr/>
        </p:nvCxnSpPr>
        <p:spPr bwMode="auto">
          <a:xfrm flipH="1" flipV="1">
            <a:off x="7175500" y="3284538"/>
            <a:ext cx="43338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10"/>
          <p:cNvCxnSpPr/>
          <p:nvPr/>
        </p:nvCxnSpPr>
        <p:spPr bwMode="auto">
          <a:xfrm flipV="1">
            <a:off x="7175501" y="2760664"/>
            <a:ext cx="9525" cy="5238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06" name="TextBox 7"/>
          <p:cNvSpPr txBox="1">
            <a:spLocks/>
          </p:cNvSpPr>
          <p:nvPr/>
        </p:nvSpPr>
        <p:spPr bwMode="auto">
          <a:xfrm>
            <a:off x="6619877" y="1538056"/>
            <a:ext cx="2212974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 marL="0" indent="0">
              <a:buNone/>
              <a:defRPr/>
            </a:pPr>
            <a:r>
              <a:rPr lang="es-ES" altLang="es-ES" sz="1400" b="1" dirty="0" err="1" smtClean="0"/>
              <a:t>Double</a:t>
            </a:r>
            <a:r>
              <a:rPr lang="es-ES" altLang="es-ES" sz="1400" b="1" dirty="0" smtClean="0"/>
              <a:t> </a:t>
            </a:r>
            <a:r>
              <a:rPr lang="es-ES" altLang="es-ES" sz="1400" b="1" dirty="0" err="1" smtClean="0"/>
              <a:t>Law</a:t>
            </a:r>
            <a:r>
              <a:rPr lang="es-ES" altLang="es-ES" sz="1400" b="1" dirty="0" smtClean="0"/>
              <a:t> </a:t>
            </a:r>
            <a:r>
              <a:rPr lang="es-ES" altLang="es-ES" sz="1400" b="1" dirty="0" err="1" smtClean="0"/>
              <a:t>Degree</a:t>
            </a:r>
            <a:r>
              <a:rPr lang="es-ES" altLang="es-ES" sz="1400" b="1" dirty="0" smtClean="0"/>
              <a:t> </a:t>
            </a:r>
            <a:r>
              <a:rPr lang="es-ES" altLang="es-ES" sz="1400" dirty="0" smtClean="0"/>
              <a:t>(2017)</a:t>
            </a:r>
            <a:endParaRPr lang="es-ES" altLang="es-ES" sz="1400" dirty="0"/>
          </a:p>
          <a:p>
            <a:pPr>
              <a:defRPr/>
            </a:pPr>
            <a:endParaRPr lang="en-GB" altLang="es-ES" sz="1400" dirty="0"/>
          </a:p>
        </p:txBody>
      </p:sp>
      <p:cxnSp>
        <p:nvCxnSpPr>
          <p:cNvPr id="40" name="Straight Connector 41"/>
          <p:cNvCxnSpPr/>
          <p:nvPr/>
        </p:nvCxnSpPr>
        <p:spPr bwMode="auto">
          <a:xfrm flipV="1">
            <a:off x="8832850" y="4114800"/>
            <a:ext cx="0" cy="177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38"/>
          <p:cNvCxnSpPr/>
          <p:nvPr/>
        </p:nvCxnSpPr>
        <p:spPr bwMode="auto">
          <a:xfrm flipH="1">
            <a:off x="8832851" y="4292600"/>
            <a:ext cx="358775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39"/>
          <p:cNvCxnSpPr/>
          <p:nvPr/>
        </p:nvCxnSpPr>
        <p:spPr bwMode="auto">
          <a:xfrm flipV="1">
            <a:off x="9191625" y="4292601"/>
            <a:ext cx="0" cy="24606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68" name="TextBox 7"/>
          <p:cNvSpPr txBox="1">
            <a:spLocks/>
          </p:cNvSpPr>
          <p:nvPr/>
        </p:nvSpPr>
        <p:spPr bwMode="auto">
          <a:xfrm>
            <a:off x="8348664" y="3743325"/>
            <a:ext cx="2314575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BE" altLang="es-ES" sz="1400" dirty="0"/>
          </a:p>
          <a:p>
            <a:endParaRPr lang="fr-BE" altLang="es-ES" sz="1400" dirty="0"/>
          </a:p>
          <a:p>
            <a:endParaRPr lang="fr-BE" altLang="es-ES" sz="1400" dirty="0"/>
          </a:p>
          <a:p>
            <a:r>
              <a:rPr lang="es-ES" altLang="es-ES" sz="1400" b="1" dirty="0"/>
              <a:t>Pro-Human </a:t>
            </a:r>
            <a:r>
              <a:rPr lang="es-ES" altLang="es-ES" sz="1400" b="1" dirty="0" err="1" smtClean="0"/>
              <a:t>BioLaw</a:t>
            </a:r>
            <a:r>
              <a:rPr lang="es-ES" altLang="es-ES" sz="1400" b="1" dirty="0" smtClean="0"/>
              <a:t> </a:t>
            </a:r>
            <a:r>
              <a:rPr lang="es-ES" altLang="es-ES" sz="1400" dirty="0" smtClean="0"/>
              <a:t>(2020)</a:t>
            </a:r>
            <a:endParaRPr lang="es-ES" altLang="es-ES" sz="1400" dirty="0"/>
          </a:p>
          <a:p>
            <a:endParaRPr lang="es-ES" altLang="es-ES" sz="1400" dirty="0"/>
          </a:p>
          <a:p>
            <a:endParaRPr lang="es-ES" altLang="es-ES" sz="1400" dirty="0"/>
          </a:p>
          <a:p>
            <a:endParaRPr lang="es-ES" altLang="es-ES" sz="1400" dirty="0"/>
          </a:p>
          <a:p>
            <a:endParaRPr lang="es-ES" altLang="es-ES" sz="1400" dirty="0"/>
          </a:p>
          <a:p>
            <a:endParaRPr lang="en-GB" altLang="es-ES" sz="1400" dirty="0"/>
          </a:p>
        </p:txBody>
      </p:sp>
      <p:sp>
        <p:nvSpPr>
          <p:cNvPr id="44" name="Chevron 31"/>
          <p:cNvSpPr/>
          <p:nvPr/>
        </p:nvSpPr>
        <p:spPr bwMode="auto">
          <a:xfrm>
            <a:off x="6972301" y="3489326"/>
            <a:ext cx="1336675" cy="627063"/>
          </a:xfrm>
          <a:prstGeom prst="chevron">
            <a:avLst/>
          </a:prstGeom>
          <a:solidFill>
            <a:srgbClr val="F18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Chevron 25"/>
          <p:cNvSpPr/>
          <p:nvPr/>
        </p:nvSpPr>
        <p:spPr bwMode="auto">
          <a:xfrm>
            <a:off x="9445626" y="3470153"/>
            <a:ext cx="1336675" cy="627062"/>
          </a:xfrm>
          <a:prstGeom prst="chevron">
            <a:avLst/>
          </a:prstGeom>
          <a:solidFill>
            <a:srgbClr val="E734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02076" y="2368550"/>
            <a:ext cx="255111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s-ES" sz="1400" b="1" dirty="0" smtClean="0">
                <a:ea typeface="ＭＳ Ｐゴシック" pitchFamily="-65" charset="-128"/>
                <a:cs typeface="ＭＳ Ｐゴシック" pitchFamily="-65" charset="-128"/>
              </a:rPr>
              <a:t>National Projects </a:t>
            </a:r>
            <a:r>
              <a:rPr lang="en-US" altLang="es-ES" sz="1400" dirty="0" smtClean="0">
                <a:ea typeface="ＭＳ Ｐゴシック" pitchFamily="-65" charset="-128"/>
                <a:cs typeface="ＭＳ Ｐゴシック" pitchFamily="-65" charset="-128"/>
              </a:rPr>
              <a:t>(2012-2014)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s-ES" sz="1400" dirty="0" smtClean="0">
                <a:ea typeface="ＭＳ Ｐゴシック" pitchFamily="-65" charset="-128"/>
                <a:cs typeface="ＭＳ Ｐゴシック" pitchFamily="-65" charset="-128"/>
              </a:rPr>
              <a:t>Scholarships for students of double degree master (French Government)</a:t>
            </a:r>
            <a:endParaRPr lang="en-US" altLang="es-ES" sz="14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0C668A04-778C-E048-81AB-5440306B573A}"/>
              </a:ext>
            </a:extLst>
          </p:cNvPr>
          <p:cNvGrpSpPr/>
          <p:nvPr/>
        </p:nvGrpSpPr>
        <p:grpSpPr>
          <a:xfrm>
            <a:off x="0" y="156345"/>
            <a:ext cx="11876690" cy="978892"/>
            <a:chOff x="-10510" y="57807"/>
            <a:chExt cx="11876690" cy="978892"/>
          </a:xfrm>
        </p:grpSpPr>
        <p:pic>
          <p:nvPicPr>
            <p:cNvPr id="43" name="Picture 6">
              <a:extLst>
                <a:ext uri="{FF2B5EF4-FFF2-40B4-BE49-F238E27FC236}">
                  <a16:creationId xmlns:a16="http://schemas.microsoft.com/office/drawing/2014/main" id="{072667EA-A5DF-C345-8639-147C859D7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951"/>
            <a:stretch/>
          </p:blipFill>
          <p:spPr>
            <a:xfrm>
              <a:off x="-10510" y="57807"/>
              <a:ext cx="2564780" cy="978892"/>
            </a:xfrm>
            <a:prstGeom prst="rect">
              <a:avLst/>
            </a:prstGeom>
          </p:spPr>
        </p:pic>
        <p:pic>
          <p:nvPicPr>
            <p:cNvPr id="45" name="Picture 7">
              <a:extLst>
                <a:ext uri="{FF2B5EF4-FFF2-40B4-BE49-F238E27FC236}">
                  <a16:creationId xmlns:a16="http://schemas.microsoft.com/office/drawing/2014/main" id="{0D8FB0A1-6A78-184D-B8CA-E9AB227A2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285" r="30231"/>
            <a:stretch/>
          </p:blipFill>
          <p:spPr>
            <a:xfrm>
              <a:off x="9627354" y="57807"/>
              <a:ext cx="2238826" cy="978892"/>
            </a:xfrm>
            <a:prstGeom prst="rect">
              <a:avLst/>
            </a:prstGeom>
          </p:spPr>
        </p:pic>
      </p:grpSp>
      <p:sp>
        <p:nvSpPr>
          <p:cNvPr id="47" name="TextBox 11">
            <a:extLst>
              <a:ext uri="{FF2B5EF4-FFF2-40B4-BE49-F238E27FC236}">
                <a16:creationId xmlns:a16="http://schemas.microsoft.com/office/drawing/2014/main" id="{934D6CB0-D7CA-5048-B495-536C93011207}"/>
              </a:ext>
            </a:extLst>
          </p:cNvPr>
          <p:cNvSpPr txBox="1"/>
          <p:nvPr/>
        </p:nvSpPr>
        <p:spPr>
          <a:xfrm>
            <a:off x="1720087" y="25400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000" i="1" dirty="0" smtClean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long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fruitful</a:t>
            </a:r>
            <a:r>
              <a:rPr lang="es-ES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r>
              <a:rPr lang="es-ES" sz="2000" i="1" dirty="0" err="1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partnership</a:t>
            </a:r>
            <a:endParaRPr lang="x-none" sz="2000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Chevron 31"/>
          <p:cNvSpPr/>
          <p:nvPr/>
        </p:nvSpPr>
        <p:spPr bwMode="auto">
          <a:xfrm>
            <a:off x="8177661" y="3500437"/>
            <a:ext cx="1336675" cy="627063"/>
          </a:xfrm>
          <a:prstGeom prst="chevron">
            <a:avLst/>
          </a:prstGeom>
          <a:solidFill>
            <a:srgbClr val="F18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9" name="Straight Connector 34"/>
          <p:cNvCxnSpPr/>
          <p:nvPr/>
        </p:nvCxnSpPr>
        <p:spPr bwMode="auto">
          <a:xfrm flipH="1" flipV="1">
            <a:off x="10066607" y="3165608"/>
            <a:ext cx="43338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36"/>
          <p:cNvCxnSpPr/>
          <p:nvPr/>
        </p:nvCxnSpPr>
        <p:spPr bwMode="auto">
          <a:xfrm flipV="1">
            <a:off x="10066607" y="3179268"/>
            <a:ext cx="0" cy="2159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10"/>
          <p:cNvCxnSpPr/>
          <p:nvPr/>
        </p:nvCxnSpPr>
        <p:spPr bwMode="auto">
          <a:xfrm flipV="1">
            <a:off x="10499995" y="2652713"/>
            <a:ext cx="9525" cy="5238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7"/>
          <p:cNvSpPr txBox="1">
            <a:spLocks/>
          </p:cNvSpPr>
          <p:nvPr/>
        </p:nvSpPr>
        <p:spPr bwMode="auto">
          <a:xfrm>
            <a:off x="9383848" y="1293114"/>
            <a:ext cx="2212974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>
              <a:defRPr/>
            </a:pPr>
            <a:endParaRPr lang="fr-BE" altLang="es-ES" sz="1400" dirty="0"/>
          </a:p>
          <a:p>
            <a:pPr marL="0" indent="0">
              <a:buNone/>
              <a:defRPr/>
            </a:pPr>
            <a:r>
              <a:rPr lang="es-ES" altLang="es-ES" sz="1400" b="1" dirty="0" smtClean="0"/>
              <a:t>Erasmus </a:t>
            </a:r>
            <a:r>
              <a:rPr lang="es-ES" altLang="es-ES" sz="1400" b="1" dirty="0" err="1" smtClean="0"/>
              <a:t>Mundus</a:t>
            </a:r>
            <a:r>
              <a:rPr lang="es-ES" altLang="es-ES" sz="1400" b="1" dirty="0" smtClean="0"/>
              <a:t> </a:t>
            </a:r>
            <a:r>
              <a:rPr lang="es-ES" altLang="es-ES" sz="1400" b="1" dirty="0" err="1" smtClean="0"/>
              <a:t>Design</a:t>
            </a:r>
            <a:r>
              <a:rPr lang="es-ES" altLang="es-ES" sz="1400" b="1" dirty="0" smtClean="0"/>
              <a:t> </a:t>
            </a:r>
          </a:p>
          <a:p>
            <a:pPr marL="0" indent="0">
              <a:buNone/>
              <a:defRPr/>
            </a:pPr>
            <a:r>
              <a:rPr lang="es-ES" altLang="es-ES" sz="1400" b="1" dirty="0" err="1" smtClean="0"/>
              <a:t>Teachers</a:t>
            </a:r>
            <a:r>
              <a:rPr lang="es-ES" altLang="es-ES" sz="1400" b="1" dirty="0" smtClean="0"/>
              <a:t> </a:t>
            </a:r>
            <a:r>
              <a:rPr lang="es-ES" altLang="es-ES" sz="1400" b="1" dirty="0" err="1" smtClean="0"/>
              <a:t>Academy</a:t>
            </a:r>
            <a:endParaRPr lang="es-ES" altLang="es-ES" sz="1400" b="1" dirty="0"/>
          </a:p>
          <a:p>
            <a:pPr marL="0" indent="0">
              <a:buNone/>
              <a:defRPr/>
            </a:pPr>
            <a:r>
              <a:rPr lang="es-ES" altLang="es-ES" sz="1400" dirty="0" smtClean="0"/>
              <a:t>(2021)</a:t>
            </a:r>
            <a:endParaRPr lang="es-ES" altLang="es-ES" sz="1400" dirty="0"/>
          </a:p>
          <a:p>
            <a:pPr>
              <a:defRPr/>
            </a:pPr>
            <a:endParaRPr lang="en-GB" altLang="es-ES" sz="1400" dirty="0"/>
          </a:p>
        </p:txBody>
      </p:sp>
    </p:spTree>
    <p:extLst>
      <p:ext uri="{BB962C8B-B14F-4D97-AF65-F5344CB8AC3E}">
        <p14:creationId xmlns:p14="http://schemas.microsoft.com/office/powerpoint/2010/main" val="227640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EF7878-814A-BB4C-A8D2-C95E2FCB2EFB}"/>
              </a:ext>
            </a:extLst>
          </p:cNvPr>
          <p:cNvGrpSpPr/>
          <p:nvPr/>
        </p:nvGrpSpPr>
        <p:grpSpPr>
          <a:xfrm>
            <a:off x="-10510" y="-8453"/>
            <a:ext cx="11876690" cy="978892"/>
            <a:chOff x="-10510" y="57807"/>
            <a:chExt cx="11876690" cy="978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FF4DFA-4C03-BC48-BEC3-09DA59389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951"/>
            <a:stretch/>
          </p:blipFill>
          <p:spPr>
            <a:xfrm>
              <a:off x="-10510" y="57807"/>
              <a:ext cx="2564780" cy="9788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8A86A8-06F3-B84B-8A46-116CEF45C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285" r="30231"/>
            <a:stretch/>
          </p:blipFill>
          <p:spPr>
            <a:xfrm>
              <a:off x="9627354" y="57807"/>
              <a:ext cx="2238826" cy="9788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A50713-749B-6349-9A9C-CE1DA72E39B8}"/>
              </a:ext>
            </a:extLst>
          </p:cNvPr>
          <p:cNvSpPr txBox="1"/>
          <p:nvPr/>
        </p:nvSpPr>
        <p:spPr>
          <a:xfrm>
            <a:off x="1828800" y="185738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s-MX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Erasmus Mundus Design</a:t>
            </a:r>
            <a:endParaRPr lang="en-US" altLang="es-MX" sz="2000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55E93-F800-2140-8461-6F28C5EAD9E6}"/>
              </a:ext>
            </a:extLst>
          </p:cNvPr>
          <p:cNvSpPr/>
          <p:nvPr/>
        </p:nvSpPr>
        <p:spPr>
          <a:xfrm>
            <a:off x="304801" y="1205415"/>
            <a:ext cx="99725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Project: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GLOBALIZATION BIOLAW: ETHICS, HEALTH AND THE ENVIRONMENT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aim of the project is to design a proposal for a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Joint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Master's Degree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</a:t>
            </a:r>
            <a:r>
              <a:rPr lang="en-US" sz="2000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Biolaw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that is unprecedented in the world, based on two pre-existing double master's degrees (UMU-LILLE and ULIMOGES-UNLITORAL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new Master’s degree will have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two specialisations in the most important challenges facing society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health and new technologies and the environment and climate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change.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foreseen specialisations will deal with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key legal issues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face the ethical and legal challenges of 21st century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society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from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perspective of human rights.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project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started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February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2022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a duration of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 months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February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EF7878-814A-BB4C-A8D2-C95E2FCB2EFB}"/>
              </a:ext>
            </a:extLst>
          </p:cNvPr>
          <p:cNvGrpSpPr/>
          <p:nvPr/>
        </p:nvGrpSpPr>
        <p:grpSpPr>
          <a:xfrm>
            <a:off x="-10510" y="-8453"/>
            <a:ext cx="11876690" cy="978892"/>
            <a:chOff x="-10510" y="57807"/>
            <a:chExt cx="11876690" cy="978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FF4DFA-4C03-BC48-BEC3-09DA59389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951"/>
            <a:stretch/>
          </p:blipFill>
          <p:spPr>
            <a:xfrm>
              <a:off x="-10510" y="57807"/>
              <a:ext cx="2564780" cy="9788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8A86A8-06F3-B84B-8A46-116CEF45C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285" r="30231"/>
            <a:stretch/>
          </p:blipFill>
          <p:spPr>
            <a:xfrm>
              <a:off x="9627354" y="57807"/>
              <a:ext cx="2238826" cy="9788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A50713-749B-6349-9A9C-CE1DA72E39B8}"/>
              </a:ext>
            </a:extLst>
          </p:cNvPr>
          <p:cNvSpPr txBox="1"/>
          <p:nvPr/>
        </p:nvSpPr>
        <p:spPr>
          <a:xfrm>
            <a:off x="1828800" y="18573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s-MX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Teacher’s Academy ALTA</a:t>
            </a:r>
            <a:endParaRPr lang="en-US" altLang="es-MX" sz="2000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55E93-F800-2140-8461-6F28C5EAD9E6}"/>
              </a:ext>
            </a:extLst>
          </p:cNvPr>
          <p:cNvSpPr/>
          <p:nvPr/>
        </p:nvSpPr>
        <p:spPr>
          <a:xfrm>
            <a:off x="304801" y="1205415"/>
            <a:ext cx="99725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ALTA aims to meet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European challenges in terms of training of educational staff involved in the inclusion of allophone populations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Within the framework of the resolutions adopted by the Council of the European Union on a framework strategy for European cooperation in the fields of education and training for the period 2021-2030, 5 priorities have been identified: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Strengthening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quality, equity, inclusion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success for all, in the fields of education and training.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make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lifelong learning and mobility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reality for all.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skills and motivation of the teaching community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Strengthening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European higher education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Supporting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green and digital transitions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and through education and training.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4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EF7878-814A-BB4C-A8D2-C95E2FCB2EFB}"/>
              </a:ext>
            </a:extLst>
          </p:cNvPr>
          <p:cNvGrpSpPr/>
          <p:nvPr/>
        </p:nvGrpSpPr>
        <p:grpSpPr>
          <a:xfrm>
            <a:off x="-10510" y="-8453"/>
            <a:ext cx="11876690" cy="978892"/>
            <a:chOff x="-10510" y="57807"/>
            <a:chExt cx="11876690" cy="978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FF4DFA-4C03-BC48-BEC3-09DA59389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951"/>
            <a:stretch/>
          </p:blipFill>
          <p:spPr>
            <a:xfrm>
              <a:off x="-10510" y="57807"/>
              <a:ext cx="2564780" cy="9788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8A86A8-06F3-B84B-8A46-116CEF45C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285" r="30231"/>
            <a:stretch/>
          </p:blipFill>
          <p:spPr>
            <a:xfrm>
              <a:off x="9627354" y="57807"/>
              <a:ext cx="2238826" cy="9788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A50713-749B-6349-9A9C-CE1DA72E39B8}"/>
              </a:ext>
            </a:extLst>
          </p:cNvPr>
          <p:cNvSpPr txBox="1"/>
          <p:nvPr/>
        </p:nvSpPr>
        <p:spPr>
          <a:xfrm>
            <a:off x="1828800" y="185738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s-MX" sz="2000" i="1" dirty="0" smtClean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Conclusions and way forward</a:t>
            </a:r>
            <a:endParaRPr lang="en-US" altLang="es-MX" sz="2000" i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55E93-F800-2140-8461-6F28C5EAD9E6}"/>
              </a:ext>
            </a:extLst>
          </p:cNvPr>
          <p:cNvSpPr/>
          <p:nvPr/>
        </p:nvSpPr>
        <p:spPr>
          <a:xfrm>
            <a:off x="304801" y="1205415"/>
            <a:ext cx="99725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University of Murcia wishes to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continue its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strategic partnership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the University of Lille.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ongoing Erasmus Design Measures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project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 Globalization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iolaw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ethics, health and the environment is a new opportunity to strengthen our partnership.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are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deeply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committed towards our </a:t>
            </a:r>
            <a:r>
              <a:rPr lang="en-US" sz="2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collaboration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the University of Lille and are confident that, together, we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 make </a:t>
            </a:r>
            <a:r>
              <a:rPr lang="en-US" sz="20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meaningful contributions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 fields of teaching and research.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thank you once more for your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collaboration and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look forward to welcoming you at the University of Murcia !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0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32572</TotalTime>
  <Words>550</Words>
  <Application>Microsoft Office PowerPoint</Application>
  <PresentationFormat>Panorámica</PresentationFormat>
  <Paragraphs>82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MS PGothic</vt:lpstr>
      <vt:lpstr>Arial</vt:lpstr>
      <vt:lpstr>Arial Unicode MS</vt:lpstr>
      <vt:lpstr>Bliss Pro</vt:lpstr>
      <vt:lpstr>Calibri</vt:lpstr>
      <vt:lpstr>Calibri Light</vt:lpstr>
      <vt:lpstr>Osaka</vt:lpstr>
      <vt:lpstr>Source Sans Pro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Marisen</dc:creator>
  <cp:lastModifiedBy>Windows User</cp:lastModifiedBy>
  <cp:revision>294</cp:revision>
  <dcterms:created xsi:type="dcterms:W3CDTF">2021-03-24T16:59:04Z</dcterms:created>
  <dcterms:modified xsi:type="dcterms:W3CDTF">2022-03-02T12:27:31Z</dcterms:modified>
</cp:coreProperties>
</file>