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6" r:id="rId4"/>
    <p:sldId id="265" r:id="rId5"/>
    <p:sldId id="259" r:id="rId6"/>
    <p:sldId id="260" r:id="rId7"/>
    <p:sldId id="261" r:id="rId8"/>
    <p:sldId id="279" r:id="rId9"/>
    <p:sldId id="262" r:id="rId10"/>
    <p:sldId id="280" r:id="rId11"/>
    <p:sldId id="263" r:id="rId12"/>
    <p:sldId id="264" r:id="rId13"/>
    <p:sldId id="267" r:id="rId14"/>
    <p:sldId id="258" r:id="rId15"/>
    <p:sldId id="268" r:id="rId16"/>
    <p:sldId id="286" r:id="rId17"/>
    <p:sldId id="269" r:id="rId18"/>
    <p:sldId id="272" r:id="rId19"/>
    <p:sldId id="273" r:id="rId20"/>
    <p:sldId id="274" r:id="rId21"/>
    <p:sldId id="275" r:id="rId22"/>
    <p:sldId id="278" r:id="rId23"/>
    <p:sldId id="277" r:id="rId24"/>
    <p:sldId id="281" r:id="rId25"/>
    <p:sldId id="282" r:id="rId26"/>
    <p:sldId id="283" r:id="rId27"/>
    <p:sldId id="284" r:id="rId28"/>
    <p:sldId id="285" r:id="rId29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aab2e6e93514a9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848"/>
    <a:srgbClr val="EA8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94" autoAdjust="0"/>
  </p:normalViewPr>
  <p:slideViewPr>
    <p:cSldViewPr>
      <p:cViewPr varScale="1">
        <p:scale>
          <a:sx n="69" d="100"/>
          <a:sy n="69" d="100"/>
        </p:scale>
        <p:origin x="56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15T20:49:45.71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6569A0-C91F-4320-B0A0-2EBEEC6FC512}" type="datetime1">
              <a:rPr lang="es-ES" smtClean="0">
                <a:latin typeface="Century Gothic" panose="020B0502020202020204" pitchFamily="34" charset="0"/>
              </a:rPr>
              <a:t>16/03/2022</a:t>
            </a:fld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es-ES" smtClean="0">
                <a:latin typeface="Century Gothic" panose="020B0502020202020204" pitchFamily="34" charset="0"/>
              </a:rPr>
              <a:t>‹Nº›</a:t>
            </a:fld>
            <a:endParaRPr lang="es-E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ECA0F0FE-2998-47F8-A4D5-07C0AD915A22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69C971FF-EF28-4195-A575-329446EFAA55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00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01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30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9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16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45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1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6" descr="Mapa del mundo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noProof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96206F7-4C7F-4A1F-87C5-620D9B5D37B7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60AEC24-AD5F-4D32-8E80-39F675974EA4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BE014AE-B6D2-4D8B-BC7B-C35F90DDF562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2E40066-F7B5-4BBC-ADE4-FA617CF55527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B40C82C-512C-4179-8B15-393E4A3CD38F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4646083-5032-49A5-835D-2D1EBF424009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B7BE98B-7D99-4554-B347-38649FFB44DA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MX" noProof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3E44094-3B8B-40AF-939A-CFFEA9E6DFF2}" type="datetime1">
              <a:rPr lang="es-MX" noProof="0" smtClean="0"/>
              <a:t>16/03/2022</a:t>
            </a:fld>
            <a:endParaRPr lang="es-MX" noProof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MX" noProof="0" smtClean="0"/>
              <a:pPr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s-ES" noProof="0">
              <a:latin typeface="Century Gothic" panose="020B0502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6791582-2C80-4F7C-9553-970D8C359DBA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s-ES" noProof="0">
              <a:latin typeface="Century Gothic" panose="020B0502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234C4A9-CCB7-4CF8-9FE1-B7CC059000A9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7D35501B-8152-452D-871C-C081EA195A23}" type="datetime1">
              <a:rPr lang="es-ES" noProof="0" smtClean="0"/>
              <a:t>16/03/2022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cebes.crealogic.es/proyectos/globalization-biolaw-ethics-health-and-the-environment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l.edu.ar/carreras/especializacion-en-derecho-ambiental-y-tutela-del-patrimonio-cultural/" TargetMode="External"/><Relationship Id="rId2" Type="http://schemas.openxmlformats.org/officeDocument/2006/relationships/hyperlink" Target="https://www.um.es/web/estudios/masteres/bioderech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uc.pt/courses/EN/programme/3266/2021-2022?id_branch=19628" TargetMode="External"/><Relationship Id="rId4" Type="http://schemas.openxmlformats.org/officeDocument/2006/relationships/hyperlink" Target="https://apps.uc.pt/courses/EN/unit/63104/19629/2021-2022?type=ram&amp;id=326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mucebes.es/proyectos/bioderecho-de-la-globalizacion-etica-salud-y-medio-ambient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l.edu.ar/carreras/especializacion-en-derecho-ambiental-y-tutela-del-patrimonio-cultural/" TargetMode="External"/><Relationship Id="rId2" Type="http://schemas.openxmlformats.org/officeDocument/2006/relationships/hyperlink" Target="https://www.um.es/web/estudios/masteres/bioderech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mucebes.es/proyectos/bioderecho-de-la-globalizacion-etica-salud-y-medio-ambien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mucebes.es/proyectos/bioderecho-de-la-globalizacion-etica-salud-y-medio-ambien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apps.uc.pt/courses/EN/programme/3266/2021-2022?id_branch=1962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dmission.umontreal.ca/programmes/maitrise-en-droit-des-technologies-de-linformation/structure-du-programme/" TargetMode="External"/><Relationship Id="rId5" Type="http://schemas.openxmlformats.org/officeDocument/2006/relationships/hyperlink" Target="https://www.um.es/web/estudios/masteres/bioderecho" TargetMode="External"/><Relationship Id="rId4" Type="http://schemas.openxmlformats.org/officeDocument/2006/relationships/hyperlink" Target="https://www.univ-lille.fr/formations/fr-0000246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4292" y="476672"/>
            <a:ext cx="6723011" cy="2686878"/>
          </a:xfrm>
        </p:spPr>
        <p:txBody>
          <a:bodyPr rtlCol="0">
            <a:normAutofit fontScale="90000"/>
          </a:bodyPr>
          <a:lstStyle/>
          <a:p>
            <a:r>
              <a:rPr lang="en-US" b="1" dirty="0" smtClean="0">
                <a:solidFill>
                  <a:srgbClr val="4A6848"/>
                </a:solidFill>
                <a:hlinkClick r:id="rId3"/>
              </a:rPr>
              <a:t>GLOBALIZATION BIOLAW</a:t>
            </a:r>
            <a:r>
              <a:rPr lang="en-US" b="1" dirty="0">
                <a:solidFill>
                  <a:srgbClr val="4A6848"/>
                </a:solidFill>
                <a:hlinkClick r:id="rId3"/>
              </a:rPr>
              <a:t>: ETHICS, HEALTH AND THE </a:t>
            </a:r>
            <a:r>
              <a:rPr lang="en-US" b="1" dirty="0" smtClean="0">
                <a:solidFill>
                  <a:srgbClr val="4A6848"/>
                </a:solidFill>
                <a:hlinkClick r:id="rId3"/>
              </a:rPr>
              <a:t>ENVIRONMENT</a:t>
            </a:r>
            <a:r>
              <a:rPr lang="en-US" b="1" dirty="0" smtClean="0">
                <a:solidFill>
                  <a:srgbClr val="4A6848"/>
                </a:solidFill>
              </a:rPr>
              <a:t/>
            </a:r>
            <a:br>
              <a:rPr lang="en-US" b="1" dirty="0" smtClean="0">
                <a:solidFill>
                  <a:srgbClr val="4A6848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sz="1400" dirty="0" smtClean="0"/>
              <a:t> </a:t>
            </a:r>
            <a:r>
              <a:rPr lang="en-US" sz="1400" dirty="0"/>
              <a:t>ref. 101049140 (ERASMUS-EDU-2021-EMJM-DESIGN)</a:t>
            </a:r>
            <a:endParaRPr lang="es-E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530" y="260648"/>
            <a:ext cx="3016479" cy="285882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0095" y="5552276"/>
            <a:ext cx="4167375" cy="9991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5552276"/>
            <a:ext cx="3806808" cy="100557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4129" y="2454949"/>
            <a:ext cx="1329043" cy="664522"/>
          </a:xfrm>
          <a:prstGeom prst="rect">
            <a:avLst/>
          </a:prstGeom>
        </p:spPr>
      </p:pic>
      <p:pic>
        <p:nvPicPr>
          <p:cNvPr id="1026" name="Picture 2" descr="http://umucebes.es/wp-content/uploads/2021/11/LogoMaster-MA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994" y="5157192"/>
            <a:ext cx="2778309" cy="151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2277988" y="3789040"/>
            <a:ext cx="68407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2400" dirty="0" smtClean="0"/>
              <a:t>REUNIÓN DE LANZAMIENTO</a:t>
            </a:r>
          </a:p>
          <a:p>
            <a:pPr algn="ctr">
              <a:lnSpc>
                <a:spcPct val="90000"/>
              </a:lnSpc>
            </a:pPr>
            <a:endParaRPr lang="es-ES" sz="2400" dirty="0" smtClean="0"/>
          </a:p>
          <a:p>
            <a:pPr algn="ctr">
              <a:lnSpc>
                <a:spcPct val="90000"/>
              </a:lnSpc>
            </a:pPr>
            <a:r>
              <a:rPr lang="es-ES" sz="2400" dirty="0" smtClean="0"/>
              <a:t>16/03/2022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s-ES" dirty="0"/>
              <a:t>Semestre 1. Universidad de Murcia (España):</a:t>
            </a:r>
            <a:r>
              <a:rPr lang="es-ES" b="1" dirty="0"/>
              <a:t> Master en </a:t>
            </a:r>
            <a:r>
              <a:rPr lang="es-ES" b="1" dirty="0" err="1"/>
              <a:t>Bioderecho</a:t>
            </a:r>
            <a:r>
              <a:rPr lang="es-ES" b="1" dirty="0"/>
              <a:t>: Derecho, ética y ciencia</a:t>
            </a:r>
            <a:endParaRPr lang="es-ES" dirty="0"/>
          </a:p>
          <a:p>
            <a:pPr marL="45720" indent="0">
              <a:buNone/>
            </a:pPr>
            <a:r>
              <a:rPr lang="es-ES" b="1" u="sng" dirty="0">
                <a:hlinkClick r:id="rId2"/>
              </a:rPr>
              <a:t>https://www.um.es/web/estudios/masteres/bioderecho</a:t>
            </a:r>
            <a:endParaRPr lang="es-ES" dirty="0"/>
          </a:p>
          <a:p>
            <a:pPr marL="45720" indent="0">
              <a:buNone/>
            </a:pPr>
            <a:r>
              <a:rPr lang="es-ES" dirty="0"/>
              <a:t>Semestre 2. Universidad de Limoges (Francia):</a:t>
            </a:r>
            <a:r>
              <a:rPr lang="es-ES" b="1" dirty="0"/>
              <a:t> </a:t>
            </a:r>
            <a:r>
              <a:rPr lang="es-AR" b="1" dirty="0"/>
              <a:t>Master 2 </a:t>
            </a:r>
            <a:r>
              <a:rPr lang="es-AR" b="1" dirty="0" err="1"/>
              <a:t>droit</a:t>
            </a:r>
            <a:r>
              <a:rPr lang="es-AR" b="1" dirty="0"/>
              <a:t> de </a:t>
            </a:r>
            <a:r>
              <a:rPr lang="es-AR" b="1" dirty="0" err="1"/>
              <a:t>l’environnement</a:t>
            </a:r>
            <a:r>
              <a:rPr lang="es-AR" b="1" dirty="0"/>
              <a:t>, de </a:t>
            </a:r>
            <a:r>
              <a:rPr lang="es-AR" b="1" dirty="0" err="1"/>
              <a:t>l’Aménagement</a:t>
            </a:r>
            <a:r>
              <a:rPr lang="es-AR" b="1" dirty="0"/>
              <a:t> et de </a:t>
            </a:r>
            <a:r>
              <a:rPr lang="es-AR" b="1" dirty="0" err="1"/>
              <a:t>l’Urbanisme</a:t>
            </a:r>
            <a:endParaRPr lang="es-ES" dirty="0"/>
          </a:p>
          <a:p>
            <a:pPr marL="45720" indent="0">
              <a:buNone/>
            </a:pPr>
            <a:r>
              <a:rPr lang="es-ES" dirty="0"/>
              <a:t>Semestre 3. Universidad Nacional del Litoral (Argentina)</a:t>
            </a:r>
            <a:r>
              <a:rPr lang="es-AR" b="1" dirty="0"/>
              <a:t> Especialista en Derecho Ambiental y Urbanístico </a:t>
            </a:r>
            <a:endParaRPr lang="es-ES" dirty="0"/>
          </a:p>
          <a:p>
            <a:pPr marL="45720" indent="0">
              <a:buNone/>
            </a:pPr>
            <a:r>
              <a:rPr lang="es-ES" b="1" u="sng" dirty="0">
                <a:hlinkClick r:id="rId3"/>
              </a:rPr>
              <a:t>https://www.unl.edu.ar/carreras/especializacion-en-derecho-ambiental-y-tutela-del-patrimonio-cultural/</a:t>
            </a:r>
            <a:endParaRPr lang="es-ES" dirty="0"/>
          </a:p>
          <a:p>
            <a:pPr marL="45720" indent="0">
              <a:buNone/>
            </a:pPr>
            <a:endParaRPr lang="es-ES" dirty="0" smtClean="0"/>
          </a:p>
          <a:p>
            <a:pPr marL="45720" indent="0">
              <a:buNone/>
            </a:pPr>
            <a:r>
              <a:rPr lang="es-ES" dirty="0" smtClean="0"/>
              <a:t>Semestre </a:t>
            </a:r>
            <a:r>
              <a:rPr lang="es-ES" dirty="0"/>
              <a:t>4. Universidad de </a:t>
            </a:r>
            <a:r>
              <a:rPr lang="es-ES" dirty="0" err="1"/>
              <a:t>Coimbra</a:t>
            </a:r>
            <a:r>
              <a:rPr lang="es-ES" dirty="0"/>
              <a:t> (Portugal) </a:t>
            </a:r>
            <a:r>
              <a:rPr lang="es-ES" b="1" dirty="0"/>
              <a:t>Master </a:t>
            </a:r>
            <a:r>
              <a:rPr lang="es-ES" b="1" dirty="0" err="1"/>
              <a:t>Degree</a:t>
            </a:r>
            <a:r>
              <a:rPr lang="es-ES" b="1" dirty="0"/>
              <a:t> in </a:t>
            </a:r>
            <a:r>
              <a:rPr lang="es-ES" b="1" dirty="0" err="1"/>
              <a:t>Law</a:t>
            </a:r>
            <a:r>
              <a:rPr lang="es-ES" b="1" dirty="0"/>
              <a:t> </a:t>
            </a:r>
            <a:r>
              <a:rPr lang="es-ES" b="1" dirty="0" err="1"/>
              <a:t>specialization</a:t>
            </a:r>
            <a:r>
              <a:rPr lang="es-ES" b="1" dirty="0"/>
              <a:t> </a:t>
            </a:r>
            <a:r>
              <a:rPr lang="es-ES" b="1" dirty="0" err="1">
                <a:hlinkClick r:id="rId4"/>
              </a:rPr>
              <a:t>Environmental</a:t>
            </a:r>
            <a:r>
              <a:rPr lang="es-ES" b="1" dirty="0">
                <a:hlinkClick r:id="rId4"/>
              </a:rPr>
              <a:t> </a:t>
            </a:r>
            <a:r>
              <a:rPr lang="es-ES" b="1" dirty="0" err="1">
                <a:hlinkClick r:id="rId4"/>
              </a:rPr>
              <a:t>Law</a:t>
            </a:r>
            <a:r>
              <a:rPr lang="es-ES" dirty="0">
                <a:hlinkClick r:id="rId4"/>
              </a:rPr>
              <a:t> </a:t>
            </a:r>
            <a:endParaRPr lang="es-ES" dirty="0"/>
          </a:p>
          <a:p>
            <a:pPr marL="45720" indent="0">
              <a:buNone/>
            </a:pPr>
            <a:r>
              <a:rPr lang="es-ES" b="1" u="sng" dirty="0">
                <a:hlinkClick r:id="rId5"/>
              </a:rPr>
              <a:t>https://apps.uc.pt/courses/EN/programme/3266/2021-2022?id_branch=19628</a:t>
            </a:r>
            <a:endParaRPr lang="es-ES" dirty="0"/>
          </a:p>
          <a:p>
            <a:pPr marL="45720" lvl="0" indent="0">
              <a:buNone/>
            </a:pPr>
            <a:r>
              <a:rPr lang="es-ES" b="1" dirty="0"/>
              <a:t>Seminario de especialización 1: ISPJS- París I (Francia)</a:t>
            </a:r>
            <a:endParaRPr lang="es-ES" dirty="0"/>
          </a:p>
          <a:p>
            <a:pPr marL="45720" indent="0">
              <a:buNone/>
            </a:pPr>
            <a:r>
              <a:rPr lang="es-ES" b="1" dirty="0"/>
              <a:t>Seminario de especialización 2: IF-CSIC (Madrid)</a:t>
            </a:r>
            <a:endParaRPr lang="es-ES" dirty="0"/>
          </a:p>
          <a:p>
            <a:endParaRPr lang="es-ES" dirty="0"/>
          </a:p>
        </p:txBody>
      </p:sp>
      <p:sp>
        <p:nvSpPr>
          <p:cNvPr id="4" name="Cerrar llave 3"/>
          <p:cNvSpPr/>
          <p:nvPr/>
        </p:nvSpPr>
        <p:spPr>
          <a:xfrm>
            <a:off x="10846940" y="4002731"/>
            <a:ext cx="936104" cy="18002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ítulo 4"/>
          <p:cNvSpPr txBox="1">
            <a:spLocks noGrp="1"/>
          </p:cNvSpPr>
          <p:nvPr>
            <p:ph type="title"/>
          </p:nvPr>
        </p:nvSpPr>
        <p:spPr>
          <a:xfrm>
            <a:off x="1217614" y="510671"/>
            <a:ext cx="9753600" cy="10895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r>
              <a:rPr lang="es-ES" sz="2400" b="1" dirty="0"/>
              <a:t>Itinerario </a:t>
            </a:r>
            <a:r>
              <a:rPr lang="es-ES" sz="2400" b="1" dirty="0" smtClean="0"/>
              <a:t>2: </a:t>
            </a:r>
            <a:r>
              <a:rPr lang="es-ES" sz="2400" b="1" dirty="0" err="1"/>
              <a:t>Bioderecho</a:t>
            </a:r>
            <a:r>
              <a:rPr lang="es-ES" sz="2400" b="1" dirty="0"/>
              <a:t> </a:t>
            </a:r>
            <a:r>
              <a:rPr lang="es-ES" sz="2400" b="1" dirty="0" smtClean="0"/>
              <a:t>ambiental</a:t>
            </a:r>
            <a:endParaRPr lang="es-ES" sz="2400" dirty="0"/>
          </a:p>
          <a:p>
            <a:pPr>
              <a:lnSpc>
                <a:spcPct val="9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2687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3752" y="476672"/>
            <a:ext cx="11737304" cy="701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/>
              <a:t> </a:t>
            </a:r>
            <a:r>
              <a:rPr lang="es-ES" sz="2400" dirty="0" smtClean="0"/>
              <a:t>3</a:t>
            </a:r>
            <a:r>
              <a:rPr lang="es-ES" sz="2000" dirty="0" smtClean="0"/>
              <a:t>. </a:t>
            </a:r>
            <a:r>
              <a:rPr lang="es-ES" sz="2000" b="1" dirty="0" smtClean="0"/>
              <a:t>UNIVERSIDADES </a:t>
            </a:r>
            <a:r>
              <a:rPr lang="es-ES" sz="2000" b="1" dirty="0"/>
              <a:t>PARTICIPANTES EN </a:t>
            </a:r>
            <a:r>
              <a:rPr lang="es-ES" sz="2000" b="1" dirty="0" smtClean="0"/>
              <a:t>FUTURO </a:t>
            </a:r>
            <a:r>
              <a:rPr lang="es-ES" sz="2000" b="1" dirty="0"/>
              <a:t>CONSORCIO ERASMUS MUNDUS (solicitud 2023) EN </a:t>
            </a:r>
            <a:r>
              <a:rPr lang="es-ES" sz="2000" b="1" dirty="0" smtClean="0"/>
              <a:t>BIODERECHO </a:t>
            </a:r>
            <a:endParaRPr lang="es-ES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90062" y="1346427"/>
            <a:ext cx="11377264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400" b="1" u="sng" dirty="0" smtClean="0"/>
              <a:t>Universidad </a:t>
            </a:r>
            <a:r>
              <a:rPr lang="es-ES" sz="1400" b="1" u="sng" dirty="0"/>
              <a:t>de Murcia</a:t>
            </a:r>
            <a:r>
              <a:rPr lang="es-ES" sz="1400" u="sng" dirty="0"/>
              <a:t>:</a:t>
            </a:r>
            <a:r>
              <a:rPr lang="es-ES" sz="1400" dirty="0"/>
              <a:t> beneficiaria de la acción EMDM (Proyecto BIOLAW GLOBAL), a partir de su experiencia en el tratamiento jurídico de la incorporación de la perspectiva ética al Derecho, y en la confluencia entre Derecho y ciencia para la resolución de conflictos en materia de salud, medio ambiente y nuevas tecnologías. Aporta un </a:t>
            </a:r>
            <a:r>
              <a:rPr lang="es-ES" sz="1400" dirty="0">
                <a:solidFill>
                  <a:srgbClr val="0070C0"/>
                </a:solidFill>
              </a:rPr>
              <a:t>Master en </a:t>
            </a:r>
            <a:r>
              <a:rPr lang="es-ES" sz="1400" dirty="0" err="1">
                <a:solidFill>
                  <a:srgbClr val="0070C0"/>
                </a:solidFill>
              </a:rPr>
              <a:t>Bioderecho</a:t>
            </a:r>
            <a:r>
              <a:rPr lang="es-ES" sz="1400" dirty="0">
                <a:solidFill>
                  <a:srgbClr val="0070C0"/>
                </a:solidFill>
              </a:rPr>
              <a:t> </a:t>
            </a:r>
            <a:r>
              <a:rPr lang="es-ES" sz="1400" dirty="0"/>
              <a:t>(en proceso de reforma para adaptarse a las necesidades de un futuro ERASMUS MUNDUS) y un doctorado internacional en </a:t>
            </a:r>
            <a:r>
              <a:rPr lang="es-ES" sz="1400" dirty="0" err="1"/>
              <a:t>Bioderecho</a:t>
            </a:r>
            <a:r>
              <a:rPr lang="es-ES" sz="1400" dirty="0"/>
              <a:t>, disfrutando en el momento actual de un Proyecto europeo (Proyecto </a:t>
            </a:r>
            <a:r>
              <a:rPr lang="es-ES" sz="1400" dirty="0" err="1"/>
              <a:t>Prohuman</a:t>
            </a:r>
            <a:r>
              <a:rPr lang="es-ES" sz="1400" dirty="0"/>
              <a:t> </a:t>
            </a:r>
            <a:r>
              <a:rPr lang="es-ES" sz="1400" dirty="0" err="1"/>
              <a:t>Biolaw</a:t>
            </a:r>
            <a:r>
              <a:rPr lang="es-ES" sz="1400" dirty="0"/>
              <a:t>) para la implantación de un nuevo doctorado internacional conjunto sobre </a:t>
            </a:r>
            <a:r>
              <a:rPr lang="es-ES" sz="1400" dirty="0" err="1"/>
              <a:t>Bioderecho</a:t>
            </a:r>
            <a:r>
              <a:rPr lang="es-ES" sz="1400" dirty="0"/>
              <a:t>.</a:t>
            </a:r>
            <a:br>
              <a:rPr lang="es-ES" sz="1400" dirty="0"/>
            </a:br>
            <a:r>
              <a:rPr lang="es-ES" sz="1400" dirty="0"/>
              <a:t> </a:t>
            </a:r>
            <a:r>
              <a:rPr lang="es-ES" sz="1400" dirty="0">
                <a:solidFill>
                  <a:schemeClr val="tx2"/>
                </a:solidFill>
              </a:rPr>
              <a:t/>
            </a:r>
            <a:br>
              <a:rPr lang="es-ES" sz="1400" dirty="0">
                <a:solidFill>
                  <a:schemeClr val="tx2"/>
                </a:solidFill>
              </a:rPr>
            </a:br>
            <a:r>
              <a:rPr lang="es-ES" sz="1400" b="1" u="sng" dirty="0"/>
              <a:t>Universidad de Lille: </a:t>
            </a:r>
            <a:r>
              <a:rPr lang="es-ES" sz="1400" dirty="0">
                <a:solidFill>
                  <a:schemeClr val="tx2"/>
                </a:solidFill>
              </a:rPr>
              <a:t>a partir de su experiencia y especialización en derecho del Ciberespacio </a:t>
            </a:r>
            <a:r>
              <a:rPr lang="es-ES" sz="1400" dirty="0"/>
              <a:t>y sociedades digitalizadas, aporta el </a:t>
            </a:r>
            <a:r>
              <a:rPr lang="es-ES" sz="1400" dirty="0">
                <a:solidFill>
                  <a:srgbClr val="0070C0"/>
                </a:solidFill>
              </a:rPr>
              <a:t>Master 2 en Derecho del Ciberespacio</a:t>
            </a:r>
            <a:r>
              <a:rPr lang="es-ES" sz="1400" dirty="0"/>
              <a:t>. </a:t>
            </a:r>
            <a:br>
              <a:rPr lang="es-ES" sz="1400" dirty="0"/>
            </a:b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b="1" u="sng" dirty="0"/>
              <a:t>Universidad de Limoges</a:t>
            </a:r>
            <a:r>
              <a:rPr lang="es-ES" sz="1400" dirty="0"/>
              <a:t>: a partir de su experiencia y especialización </a:t>
            </a:r>
            <a:r>
              <a:rPr lang="es-ES" sz="1400" dirty="0">
                <a:solidFill>
                  <a:schemeClr val="tx2"/>
                </a:solidFill>
              </a:rPr>
              <a:t>en Derecho ambiental desde la perspectiva europea. </a:t>
            </a:r>
            <a:r>
              <a:rPr lang="es-ES" sz="1400" dirty="0"/>
              <a:t>Aporta </a:t>
            </a:r>
            <a:r>
              <a:rPr lang="es-ES" sz="1400" dirty="0">
                <a:solidFill>
                  <a:srgbClr val="0070C0"/>
                </a:solidFill>
              </a:rPr>
              <a:t>el Master 2 en derecho ambiental</a:t>
            </a:r>
            <a:r>
              <a:rPr lang="es-ES" sz="1400" dirty="0"/>
              <a:t>. </a:t>
            </a:r>
            <a:br>
              <a:rPr lang="es-ES" sz="1400" dirty="0"/>
            </a:b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b="1" u="sng" dirty="0"/>
              <a:t>Universidad Nacional del Litoral</a:t>
            </a:r>
            <a:r>
              <a:rPr lang="es-ES" sz="1400" dirty="0"/>
              <a:t>: a partir de su experiencia y especialización en derecho ambiental comparado y su larga trayectoria en Derecho ambiental en América Latina y en dobles titulaciones, aporta la </a:t>
            </a:r>
            <a:r>
              <a:rPr lang="es-ES" sz="1400" dirty="0">
                <a:solidFill>
                  <a:srgbClr val="0070C0"/>
                </a:solidFill>
              </a:rPr>
              <a:t>Especialización en Derecho del medio ambiente y de la protección del patrimonio cultural. </a:t>
            </a:r>
            <a:endParaRPr lang="es-ES" sz="1400" dirty="0" smtClean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s-ES" sz="2800" dirty="0" smtClean="0">
                <a:solidFill>
                  <a:srgbClr val="EA8016"/>
                </a:solidFill>
              </a:rPr>
              <a:t>+</a:t>
            </a:r>
            <a:r>
              <a:rPr lang="es-ES" sz="2000" dirty="0">
                <a:solidFill>
                  <a:srgbClr val="0070C0"/>
                </a:solidFill>
              </a:rPr>
              <a:t/>
            </a:r>
            <a:br>
              <a:rPr lang="es-ES" sz="2000" dirty="0">
                <a:solidFill>
                  <a:srgbClr val="0070C0"/>
                </a:solidFill>
              </a:rPr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b="1" i="1" u="sng" dirty="0"/>
              <a:t>Universidad de </a:t>
            </a:r>
            <a:r>
              <a:rPr lang="es-ES" sz="1400" b="1" i="1" u="sng" dirty="0" err="1"/>
              <a:t>Coimbra</a:t>
            </a:r>
            <a:r>
              <a:rPr lang="es-ES" sz="1400" i="1" dirty="0"/>
              <a:t>: especializada en vulnerabilidad ambiental e innovación del derecho ambiental como herramienta jurídica al servicio de la protección del entorno. Participa en el proyecto con el </a:t>
            </a:r>
            <a:r>
              <a:rPr lang="es-ES" sz="1400" i="1" dirty="0" err="1">
                <a:solidFill>
                  <a:srgbClr val="0070C0"/>
                </a:solidFill>
              </a:rPr>
              <a:t>Mestrado</a:t>
            </a:r>
            <a:r>
              <a:rPr lang="es-ES" sz="1400" i="1" dirty="0">
                <a:solidFill>
                  <a:srgbClr val="0070C0"/>
                </a:solidFill>
              </a:rPr>
              <a:t> </a:t>
            </a:r>
            <a:r>
              <a:rPr lang="es-ES" sz="1400" i="1" dirty="0" err="1">
                <a:solidFill>
                  <a:srgbClr val="0070C0"/>
                </a:solidFill>
              </a:rPr>
              <a:t>Ciências</a:t>
            </a:r>
            <a:r>
              <a:rPr lang="es-ES" sz="1400" i="1" dirty="0">
                <a:solidFill>
                  <a:srgbClr val="0070C0"/>
                </a:solidFill>
              </a:rPr>
              <a:t> Jurídico-Políticas. </a:t>
            </a:r>
            <a:r>
              <a:rPr lang="es-ES" sz="1400" i="1" dirty="0" err="1">
                <a:solidFill>
                  <a:srgbClr val="0070C0"/>
                </a:solidFill>
              </a:rPr>
              <a:t>Menção</a:t>
            </a:r>
            <a:r>
              <a:rPr lang="es-ES" sz="1400" i="1" dirty="0">
                <a:solidFill>
                  <a:srgbClr val="0070C0"/>
                </a:solidFill>
              </a:rPr>
              <a:t> </a:t>
            </a:r>
            <a:r>
              <a:rPr lang="es-ES" sz="1400" i="1" dirty="0" err="1">
                <a:solidFill>
                  <a:srgbClr val="0070C0"/>
                </a:solidFill>
              </a:rPr>
              <a:t>em</a:t>
            </a:r>
            <a:r>
              <a:rPr lang="es-ES" sz="1400" i="1" dirty="0">
                <a:solidFill>
                  <a:srgbClr val="0070C0"/>
                </a:solidFill>
              </a:rPr>
              <a:t> </a:t>
            </a:r>
            <a:r>
              <a:rPr lang="es-ES" sz="1400" i="1" dirty="0" err="1">
                <a:solidFill>
                  <a:srgbClr val="0070C0"/>
                </a:solidFill>
              </a:rPr>
              <a:t>Direito</a:t>
            </a:r>
            <a:r>
              <a:rPr lang="es-ES" sz="1400" i="1" dirty="0">
                <a:solidFill>
                  <a:srgbClr val="0070C0"/>
                </a:solidFill>
              </a:rPr>
              <a:t> do </a:t>
            </a:r>
            <a:r>
              <a:rPr lang="es-ES" sz="1400" i="1" dirty="0" err="1">
                <a:solidFill>
                  <a:srgbClr val="0070C0"/>
                </a:solidFill>
              </a:rPr>
              <a:t>Ordenamento</a:t>
            </a:r>
            <a:r>
              <a:rPr lang="es-ES" sz="1400" i="1" dirty="0">
                <a:solidFill>
                  <a:srgbClr val="0070C0"/>
                </a:solidFill>
              </a:rPr>
              <a:t>, do Urbanismo e do Ambiente.</a:t>
            </a:r>
            <a:r>
              <a:rPr lang="es-ES" sz="1400" i="1" dirty="0"/>
              <a:t/>
            </a:r>
            <a:br>
              <a:rPr lang="es-ES" sz="1400" i="1" dirty="0"/>
            </a:br>
            <a:r>
              <a:rPr lang="es-ES" sz="1400" i="1" dirty="0"/>
              <a:t> </a:t>
            </a:r>
            <a:br>
              <a:rPr lang="es-ES" sz="1400" i="1" dirty="0"/>
            </a:br>
            <a:r>
              <a:rPr lang="es-ES" sz="1400" i="1" dirty="0" smtClean="0"/>
              <a:t>- </a:t>
            </a:r>
            <a:r>
              <a:rPr lang="es-ES" sz="1400" b="1" i="1" u="sng" dirty="0" smtClean="0"/>
              <a:t>Universidad </a:t>
            </a:r>
            <a:r>
              <a:rPr lang="es-ES" sz="1400" b="1" i="1" u="sng" dirty="0" smtClean="0"/>
              <a:t>Montreal</a:t>
            </a:r>
            <a:r>
              <a:rPr lang="es-ES" sz="1400" b="1" i="1" dirty="0" smtClean="0"/>
              <a:t>:</a:t>
            </a:r>
            <a:r>
              <a:rPr lang="es-ES" sz="1400" i="1" dirty="0" smtClean="0"/>
              <a:t> </a:t>
            </a:r>
            <a:r>
              <a:rPr lang="es-ES" sz="1400" i="1" dirty="0"/>
              <a:t>Se trata de una institución puntera y especializada en protección de datos y derecho de las nuevas tecnologías, que tiene </a:t>
            </a:r>
            <a:r>
              <a:rPr lang="es-ES" sz="1400" i="1" dirty="0">
                <a:solidFill>
                  <a:srgbClr val="0070C0"/>
                </a:solidFill>
              </a:rPr>
              <a:t>antecedentes de colaboración investigadora con las Universidades de Lille y de Murcia </a:t>
            </a:r>
            <a:r>
              <a:rPr lang="es-ES" sz="1400" i="1" dirty="0"/>
              <a:t>desde hace años. </a:t>
            </a:r>
            <a:br>
              <a:rPr lang="es-ES" sz="1400" i="1" dirty="0"/>
            </a:br>
            <a:r>
              <a:rPr lang="es-ES" sz="1400" b="1" i="1" dirty="0"/>
              <a:t> </a:t>
            </a:r>
            <a:r>
              <a:rPr lang="es-ES" sz="1400" i="1" dirty="0"/>
              <a:t/>
            </a:r>
            <a:br>
              <a:rPr lang="es-ES" sz="1400" i="1" dirty="0"/>
            </a:br>
            <a:r>
              <a:rPr lang="es-ES" sz="1400" i="1" dirty="0" smtClean="0"/>
              <a:t>- </a:t>
            </a:r>
            <a:r>
              <a:rPr lang="es-ES" sz="1400" b="1" i="1" u="sng" dirty="0" smtClean="0"/>
              <a:t>Universidad </a:t>
            </a:r>
            <a:r>
              <a:rPr lang="es-ES" sz="1400" b="1" i="1" u="sng" dirty="0"/>
              <a:t>de Costa Rica</a:t>
            </a:r>
            <a:r>
              <a:rPr lang="es-ES" sz="1400" b="1" i="1" dirty="0"/>
              <a:t>:</a:t>
            </a:r>
            <a:r>
              <a:rPr lang="es-ES" sz="1400" i="1" dirty="0"/>
              <a:t> Se trata de una institución puntera y especializada en Derecho ambiental que tiene antecedentes de </a:t>
            </a:r>
            <a:r>
              <a:rPr lang="es-ES" sz="1400" i="1" dirty="0">
                <a:solidFill>
                  <a:srgbClr val="0070C0"/>
                </a:solidFill>
              </a:rPr>
              <a:t>colaboración </a:t>
            </a:r>
            <a:r>
              <a:rPr lang="es-ES" sz="1400" i="1" dirty="0" err="1">
                <a:solidFill>
                  <a:srgbClr val="0070C0"/>
                </a:solidFill>
              </a:rPr>
              <a:t>acadéimica</a:t>
            </a:r>
            <a:r>
              <a:rPr lang="es-ES" sz="1400" i="1" dirty="0">
                <a:solidFill>
                  <a:srgbClr val="0070C0"/>
                </a:solidFill>
              </a:rPr>
              <a:t> e  investigadora con la Universidad de Murcia</a:t>
            </a:r>
            <a:r>
              <a:rPr lang="es-ES" sz="1400" i="1" dirty="0"/>
              <a:t>. </a:t>
            </a:r>
          </a:p>
        </p:txBody>
      </p:sp>
      <p:sp>
        <p:nvSpPr>
          <p:cNvPr id="9" name="Cerrar llave 8"/>
          <p:cNvSpPr/>
          <p:nvPr/>
        </p:nvSpPr>
        <p:spPr>
          <a:xfrm>
            <a:off x="11468745" y="980728"/>
            <a:ext cx="720080" cy="3816424"/>
          </a:xfrm>
          <a:prstGeom prst="righ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oble onda 9"/>
          <p:cNvSpPr/>
          <p:nvPr/>
        </p:nvSpPr>
        <p:spPr>
          <a:xfrm>
            <a:off x="7750596" y="4391676"/>
            <a:ext cx="2915207" cy="552257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discutir y acordar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5188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756" y="2492896"/>
            <a:ext cx="11881319" cy="4608512"/>
          </a:xfrm>
        </p:spPr>
        <p:txBody>
          <a:bodyPr rtlCol="0">
            <a:normAutofit fontScale="90000"/>
          </a:bodyPr>
          <a:lstStyle/>
          <a:p>
            <a:r>
              <a:rPr lang="es-ES" sz="2000" b="1" dirty="0"/>
              <a:t> 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/>
              <a:t>INSTITUCIONES COLABORADORAS 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 </a:t>
            </a:r>
            <a:br>
              <a:rPr lang="es-ES" sz="2000" dirty="0"/>
            </a:br>
            <a:r>
              <a:rPr lang="es-ES" sz="2000" b="1" u="sng" dirty="0"/>
              <a:t>IF-CSIC</a:t>
            </a:r>
            <a:r>
              <a:rPr lang="es-ES" sz="2000" dirty="0"/>
              <a:t>: aportará la fundamentación ética de las normas reforzando esa perspectiva nueva que incorpora la ciencia del </a:t>
            </a:r>
            <a:r>
              <a:rPr lang="es-ES" sz="2000" dirty="0" err="1"/>
              <a:t>Bioderecho</a:t>
            </a:r>
            <a:r>
              <a:rPr lang="es-ES" sz="2000" dirty="0"/>
              <a:t>, transversal a las dos especializaciones o perfiles que se proponen.</a:t>
            </a:r>
            <a:br>
              <a:rPr lang="es-ES" sz="2000" dirty="0"/>
            </a:br>
            <a:r>
              <a:rPr lang="es-ES" sz="2000" dirty="0"/>
              <a:t> </a:t>
            </a:r>
            <a:br>
              <a:rPr lang="es-ES" sz="2000" dirty="0"/>
            </a:br>
            <a:r>
              <a:rPr lang="es-ES" sz="2000" b="1" u="sng" dirty="0"/>
              <a:t>ISPJS-París I-</a:t>
            </a:r>
            <a:r>
              <a:rPr lang="es-ES" sz="2000" b="1" u="sng" dirty="0" err="1"/>
              <a:t>Sorbonne</a:t>
            </a:r>
            <a:r>
              <a:rPr lang="es-ES" sz="2000" dirty="0"/>
              <a:t>: aportará la especialización en derecho del cambio climático como el más importante reto ambiental de nuestra era, resultado de la globalización y que justifica la visión internacional del Proyecto, más allá de los ordenamientos ambientales internos de los Estados. La colaboración con esta institución se articula a través del grupo de investigación CLIMALEX.</a:t>
            </a:r>
            <a:br>
              <a:rPr lang="es-ES" sz="2000" dirty="0"/>
            </a:br>
            <a:r>
              <a:rPr lang="es-ES" sz="2000" dirty="0"/>
              <a:t> </a:t>
            </a:r>
            <a:br>
              <a:rPr lang="es-ES" sz="2000" dirty="0"/>
            </a:br>
            <a:r>
              <a:rPr lang="es-ES" sz="2000" b="1" u="sng" dirty="0"/>
              <a:t>CIRB</a:t>
            </a:r>
            <a:r>
              <a:rPr lang="es-ES" sz="2000" u="sng" dirty="0"/>
              <a:t> </a:t>
            </a:r>
            <a:r>
              <a:rPr lang="es-ES" sz="2000" dirty="0"/>
              <a:t>(Centro Interuniversitario di </a:t>
            </a:r>
            <a:r>
              <a:rPr lang="es-ES" sz="2000" dirty="0" err="1"/>
              <a:t>Ricerca</a:t>
            </a:r>
            <a:r>
              <a:rPr lang="es-ES" sz="2000" dirty="0"/>
              <a:t> </a:t>
            </a:r>
            <a:r>
              <a:rPr lang="es-ES" sz="2000" dirty="0" err="1"/>
              <a:t>Bioetica</a:t>
            </a:r>
            <a:r>
              <a:rPr lang="es-ES" sz="2000" dirty="0"/>
              <a:t>) Nápoles, que aglutina la fundamentación ética desde una perspectiva constitucional y de derecho comparado.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br>
              <a:rPr lang="es-ES" dirty="0"/>
            </a:br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244" y="188640"/>
            <a:ext cx="2152383" cy="203988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6780" y="6026045"/>
            <a:ext cx="2490614" cy="59710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390556" y="1407829"/>
            <a:ext cx="45068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Seminarios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Estancias de investigación </a:t>
            </a:r>
          </a:p>
          <a:p>
            <a:pPr>
              <a:lnSpc>
                <a:spcPct val="90000"/>
              </a:lnSpc>
            </a:pPr>
            <a:r>
              <a:rPr lang="es-ES" sz="2400" dirty="0" err="1" smtClean="0"/>
              <a:t>Cotutelas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8" name="Doble onda 7"/>
          <p:cNvSpPr/>
          <p:nvPr/>
        </p:nvSpPr>
        <p:spPr>
          <a:xfrm>
            <a:off x="8038628" y="643143"/>
            <a:ext cx="2915207" cy="552257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discutir y acordar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07710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788" y="476672"/>
            <a:ext cx="5472608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400" dirty="0" smtClean="0"/>
              <a:t>4. EQUIPO INVESTIGADOR (UMU)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788" y="1664347"/>
            <a:ext cx="5328592" cy="43434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s-ES" u="sng" dirty="0" smtClean="0"/>
              <a:t>Directora </a:t>
            </a:r>
            <a:r>
              <a:rPr lang="es-ES" u="sng" dirty="0"/>
              <a:t>del Proyecto</a:t>
            </a:r>
            <a:endParaRPr lang="es-ES" dirty="0"/>
          </a:p>
          <a:p>
            <a:pPr marL="45720" lvl="0" indent="0">
              <a:buNone/>
            </a:pPr>
            <a:r>
              <a:rPr lang="es-ES" sz="1900" dirty="0" smtClean="0"/>
              <a:t>Blanca Soro Mateo. </a:t>
            </a:r>
          </a:p>
          <a:p>
            <a:pPr marL="45720" lvl="0" indent="0">
              <a:buNone/>
            </a:pPr>
            <a:r>
              <a:rPr lang="es-ES" u="sng" dirty="0" smtClean="0"/>
              <a:t>Coordinadores </a:t>
            </a:r>
            <a:r>
              <a:rPr lang="es-ES" u="sng" dirty="0"/>
              <a:t>académicos </a:t>
            </a:r>
            <a:r>
              <a:rPr lang="es-ES" u="sng" dirty="0" smtClean="0"/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ES" dirty="0" smtClean="0"/>
              <a:t>perfil </a:t>
            </a:r>
            <a:r>
              <a:rPr lang="es-ES" dirty="0"/>
              <a:t>ambiental </a:t>
            </a:r>
          </a:p>
          <a:p>
            <a:pPr marL="45720" lvl="0" indent="0">
              <a:buNone/>
            </a:pPr>
            <a:r>
              <a:rPr lang="es-ES" sz="1900" dirty="0"/>
              <a:t>Blanca Soro Mateo </a:t>
            </a:r>
          </a:p>
          <a:p>
            <a:pPr marL="45720" lvl="0" indent="0">
              <a:buNone/>
            </a:pPr>
            <a:r>
              <a:rPr lang="es-ES" sz="1900" dirty="0"/>
              <a:t>Santiago M. Álvarez Carreño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perfil </a:t>
            </a:r>
            <a:r>
              <a:rPr lang="es-ES" dirty="0"/>
              <a:t>salud y nuevas tecnologías </a:t>
            </a:r>
          </a:p>
          <a:p>
            <a:pPr marL="45720" lvl="0" indent="0">
              <a:buNone/>
            </a:pPr>
            <a:r>
              <a:rPr lang="es-ES" sz="1900" dirty="0"/>
              <a:t>Belén Andreu Martínez</a:t>
            </a:r>
          </a:p>
          <a:p>
            <a:pPr marL="45720" lvl="0" indent="0">
              <a:buNone/>
            </a:pPr>
            <a:r>
              <a:rPr lang="es-ES" sz="1900" dirty="0"/>
              <a:t>José Ramón Salcedo Hernández</a:t>
            </a:r>
          </a:p>
          <a:p>
            <a:endParaRPr lang="es-ES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578722" y="1552228"/>
            <a:ext cx="549235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ES" sz="2200" u="sng" dirty="0"/>
              <a:t>INVESTIGADORES UMU</a:t>
            </a:r>
          </a:p>
          <a:p>
            <a:pPr marL="45720" indent="0">
              <a:buNone/>
            </a:pPr>
            <a:r>
              <a:rPr lang="es-ES" sz="1600" dirty="0" smtClean="0"/>
              <a:t>Eduardo </a:t>
            </a:r>
            <a:r>
              <a:rPr lang="es-ES" sz="1600" dirty="0"/>
              <a:t>Osuna Carrillo de Albornoz</a:t>
            </a:r>
          </a:p>
          <a:p>
            <a:pPr marL="45720" indent="0">
              <a:buNone/>
            </a:pPr>
            <a:r>
              <a:rPr lang="es-ES" sz="1600" dirty="0"/>
              <a:t>Emilio García Navarro</a:t>
            </a:r>
          </a:p>
          <a:p>
            <a:pPr marL="45720" indent="0">
              <a:buNone/>
            </a:pPr>
            <a:r>
              <a:rPr lang="es-ES" sz="1600" dirty="0" smtClean="0"/>
              <a:t>Teresa </a:t>
            </a:r>
            <a:r>
              <a:rPr lang="es-ES" sz="1600" dirty="0"/>
              <a:t>María Navarro Caballero</a:t>
            </a:r>
          </a:p>
          <a:p>
            <a:pPr marL="45720" indent="0">
              <a:buNone/>
            </a:pPr>
            <a:r>
              <a:rPr lang="es-ES" sz="1600" dirty="0"/>
              <a:t>Elisa P. de los </a:t>
            </a:r>
            <a:r>
              <a:rPr lang="es-ES" sz="1600" dirty="0" smtClean="0"/>
              <a:t>Cobos Hernández</a:t>
            </a:r>
          </a:p>
          <a:p>
            <a:pPr marL="45720" indent="0">
              <a:buNone/>
            </a:pPr>
            <a:r>
              <a:rPr lang="es-ES" sz="1600" dirty="0" smtClean="0"/>
              <a:t>Pablo </a:t>
            </a:r>
            <a:r>
              <a:rPr lang="es-ES" sz="1600" dirty="0"/>
              <a:t>Serra Palao</a:t>
            </a:r>
          </a:p>
          <a:p>
            <a:pPr marL="45720" indent="0">
              <a:buNone/>
            </a:pPr>
            <a:r>
              <a:rPr lang="es-ES" sz="1600" dirty="0"/>
              <a:t>Andrea Casanova Asencio</a:t>
            </a:r>
          </a:p>
          <a:p>
            <a:pPr marL="45720" indent="0">
              <a:buNone/>
            </a:pPr>
            <a:r>
              <a:rPr lang="es-ES" sz="1600" dirty="0"/>
              <a:t>Andrés Marín Salmerón </a:t>
            </a:r>
          </a:p>
          <a:p>
            <a:pPr marL="45720" indent="0">
              <a:buNone/>
            </a:pPr>
            <a:r>
              <a:rPr lang="es-ES" sz="1600" dirty="0"/>
              <a:t>Juan Antonio Fernández </a:t>
            </a:r>
            <a:r>
              <a:rPr lang="es-ES" sz="1600" dirty="0" smtClean="0"/>
              <a:t>Campos</a:t>
            </a:r>
            <a:endParaRPr lang="es-ES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900" y="300759"/>
            <a:ext cx="1438786" cy="13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88642" y="1268760"/>
            <a:ext cx="5721694" cy="4718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>
              <a:spcBef>
                <a:spcPts val="600"/>
              </a:spcBef>
              <a:spcAft>
                <a:spcPts val="800"/>
              </a:spcAft>
              <a:buClr>
                <a:schemeClr val="tx1"/>
              </a:buClr>
              <a:buSzPct val="80000"/>
            </a:pPr>
            <a:r>
              <a:rPr lang="es-ES" u="sng" dirty="0">
                <a:latin typeface="Century Gothic" panose="020B0502020202020204" pitchFamily="34" charset="0"/>
              </a:rPr>
              <a:t>Perfil MA</a:t>
            </a:r>
          </a:p>
          <a:p>
            <a:pPr marL="45720" marR="254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Marta Torre </a:t>
            </a:r>
            <a:r>
              <a:rPr lang="es-ES" dirty="0" err="1">
                <a:latin typeface="Century Gothic" panose="020B0502020202020204" pitchFamily="34" charset="0"/>
              </a:rPr>
              <a:t>Schaub</a:t>
            </a:r>
            <a:r>
              <a:rPr lang="es-ES" dirty="0">
                <a:latin typeface="Century Gothic" panose="020B0502020202020204" pitchFamily="34" charset="0"/>
              </a:rPr>
              <a:t> (Paris I) 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 err="1" smtClean="0">
                <a:latin typeface="Century Gothic" panose="020B0502020202020204" pitchFamily="34" charset="0"/>
              </a:rPr>
              <a:t>Cosimo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>
                <a:latin typeface="Century Gothic" panose="020B0502020202020204" pitchFamily="34" charset="0"/>
              </a:rPr>
              <a:t>Gonzalo </a:t>
            </a:r>
            <a:r>
              <a:rPr lang="es-ES" dirty="0" err="1">
                <a:latin typeface="Century Gothic" panose="020B0502020202020204" pitchFamily="34" charset="0"/>
              </a:rPr>
              <a:t>Sozzo</a:t>
            </a:r>
            <a:r>
              <a:rPr lang="es-ES" dirty="0">
                <a:latin typeface="Century Gothic" panose="020B0502020202020204" pitchFamily="34" charset="0"/>
              </a:rPr>
              <a:t> Coordinador académico (perfil medio ambiente) UNL (Argentina)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Emilie </a:t>
            </a:r>
            <a:r>
              <a:rPr lang="es-ES" dirty="0" err="1">
                <a:latin typeface="Century Gothic" panose="020B0502020202020204" pitchFamily="34" charset="0"/>
              </a:rPr>
              <a:t>Chavelier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ULimoges</a:t>
            </a:r>
            <a:r>
              <a:rPr lang="es-ES" dirty="0">
                <a:latin typeface="Century Gothic" panose="020B0502020202020204" pitchFamily="34" charset="0"/>
              </a:rPr>
              <a:t> (FR) Coordinadora académica (perfil medio ambiente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Alexandra </a:t>
            </a:r>
            <a:r>
              <a:rPr lang="es-ES" dirty="0" err="1">
                <a:latin typeface="Century Gothic" panose="020B0502020202020204" pitchFamily="34" charset="0"/>
              </a:rPr>
              <a:t>Aragao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UCoimbra</a:t>
            </a:r>
            <a:r>
              <a:rPr lang="es-ES" dirty="0">
                <a:latin typeface="Century Gothic" panose="020B0502020202020204" pitchFamily="34" charset="0"/>
              </a:rPr>
              <a:t> (PT) Coordinadora académica (perfil medio ambiente/salud)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Mario Peña Chacón (CR) </a:t>
            </a:r>
            <a:endParaRPr lang="es-ES" dirty="0" smtClean="0">
              <a:latin typeface="Century Gothic" panose="020B0502020202020204" pitchFamily="34" charset="0"/>
            </a:endParaRPr>
          </a:p>
          <a:p>
            <a:pPr marL="45720" marR="254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 err="1" smtClean="0">
                <a:latin typeface="Century Gothic" panose="020B0502020202020204" pitchFamily="34" charset="0"/>
              </a:rPr>
              <a:t>Nestor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Cafferatta</a:t>
            </a:r>
            <a:r>
              <a:rPr lang="es-ES" dirty="0">
                <a:latin typeface="Century Gothic" panose="020B0502020202020204" pitchFamily="34" charset="0"/>
              </a:rPr>
              <a:t> (Asesor)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3772" y="572169"/>
            <a:ext cx="11521280" cy="6965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5300" dirty="0" smtClean="0"/>
              <a:t>5. Colaboradores externos proyecto Medidas de diseño erasmus </a:t>
            </a:r>
            <a:r>
              <a:rPr lang="es-ES" sz="5300" dirty="0" err="1" smtClean="0"/>
              <a:t>mundus</a:t>
            </a:r>
            <a:r>
              <a:rPr lang="es-ES" sz="3600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5950396" y="1820296"/>
            <a:ext cx="338437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marR="254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u="sng" dirty="0">
                <a:latin typeface="Century Gothic" panose="020B0502020202020204" pitchFamily="34" charset="0"/>
              </a:rPr>
              <a:t>Perfil Salud </a:t>
            </a:r>
          </a:p>
          <a:p>
            <a:pPr marL="45720" lv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</a:pPr>
            <a:r>
              <a:rPr lang="es-ES" dirty="0" err="1">
                <a:latin typeface="Century Gothic" panose="020B0502020202020204" pitchFamily="34" charset="0"/>
              </a:rPr>
              <a:t>Marzel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Moritz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(</a:t>
            </a:r>
            <a:r>
              <a:rPr lang="es-ES" dirty="0">
                <a:latin typeface="Century Gothic" panose="020B0502020202020204" pitchFamily="34" charset="0"/>
              </a:rPr>
              <a:t>FR) Coordinador académico (perfil tecnología</a:t>
            </a:r>
            <a:r>
              <a:rPr lang="es-ES" dirty="0" smtClean="0">
                <a:latin typeface="Century Gothic" panose="020B0502020202020204" pitchFamily="34" charset="0"/>
              </a:rPr>
              <a:t>) Universidad de Lille (Francia) </a:t>
            </a:r>
            <a:endParaRPr lang="es-ES" dirty="0">
              <a:latin typeface="Century Gothic" panose="020B0502020202020204" pitchFamily="34" charset="0"/>
            </a:endParaRP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André </a:t>
            </a:r>
            <a:r>
              <a:rPr lang="es-ES" dirty="0" err="1">
                <a:latin typeface="Century Gothic" panose="020B0502020202020204" pitchFamily="34" charset="0"/>
              </a:rPr>
              <a:t>Dias</a:t>
            </a:r>
            <a:r>
              <a:rPr lang="es-ES" dirty="0">
                <a:latin typeface="Century Gothic" panose="020B0502020202020204" pitchFamily="34" charset="0"/>
              </a:rPr>
              <a:t> Pereira </a:t>
            </a:r>
            <a:r>
              <a:rPr lang="es-ES" dirty="0" smtClean="0">
                <a:latin typeface="Century Gothic" panose="020B0502020202020204" pitchFamily="34" charset="0"/>
              </a:rPr>
              <a:t>Universidad </a:t>
            </a:r>
            <a:r>
              <a:rPr lang="es-ES" dirty="0" err="1" smtClean="0">
                <a:latin typeface="Century Gothic" panose="020B0502020202020204" pitchFamily="34" charset="0"/>
              </a:rPr>
              <a:t>Coimbra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>
                <a:latin typeface="Century Gothic" panose="020B0502020202020204" pitchFamily="34" charset="0"/>
              </a:rPr>
              <a:t>(PT)</a:t>
            </a:r>
          </a:p>
          <a:p>
            <a:pPr marL="45720" lvl="0">
              <a:spcBef>
                <a:spcPts val="600"/>
              </a:spcBef>
              <a:spcAft>
                <a:spcPts val="8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Pierre </a:t>
            </a:r>
            <a:r>
              <a:rPr lang="es-ES" dirty="0" err="1">
                <a:latin typeface="Century Gothic" panose="020B0502020202020204" pitchFamily="34" charset="0"/>
              </a:rPr>
              <a:t>Trudel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smtClean="0">
                <a:latin typeface="Century Gothic" panose="020B0502020202020204" pitchFamily="34" charset="0"/>
              </a:rPr>
              <a:t>Universidad de </a:t>
            </a:r>
            <a:r>
              <a:rPr lang="es-ES" dirty="0">
                <a:latin typeface="Century Gothic" panose="020B0502020202020204" pitchFamily="34" charset="0"/>
              </a:rPr>
              <a:t>Montreal (Canadá)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406780" y="1820296"/>
            <a:ext cx="2572546" cy="1810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>
              <a:spcBef>
                <a:spcPts val="600"/>
              </a:spcBef>
              <a:spcAft>
                <a:spcPts val="800"/>
              </a:spcAft>
              <a:buClr>
                <a:schemeClr val="tx1"/>
              </a:buClr>
              <a:buSzPct val="80000"/>
            </a:pPr>
            <a:r>
              <a:rPr lang="es-ES" u="sng" dirty="0">
                <a:latin typeface="Century Gothic" panose="020B0502020202020204" pitchFamily="34" charset="0"/>
              </a:rPr>
              <a:t>Transversales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 err="1">
                <a:latin typeface="Century Gothic" panose="020B0502020202020204" pitchFamily="34" charset="0"/>
              </a:rPr>
              <a:t>Txetxu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Ausín</a:t>
            </a:r>
            <a:r>
              <a:rPr lang="es-ES" dirty="0">
                <a:latin typeface="Century Gothic" panose="020B0502020202020204" pitchFamily="34" charset="0"/>
              </a:rPr>
              <a:t> IFS-CSIC (España)</a:t>
            </a:r>
          </a:p>
          <a:p>
            <a:pPr marL="45720" marR="2540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s-ES" dirty="0">
                <a:latin typeface="Century Gothic" panose="020B0502020202020204" pitchFamily="34" charset="0"/>
              </a:rPr>
              <a:t>Lorenzo </a:t>
            </a:r>
            <a:r>
              <a:rPr lang="es-ES" dirty="0" err="1">
                <a:latin typeface="Century Gothic" panose="020B0502020202020204" pitchFamily="34" charset="0"/>
              </a:rPr>
              <a:t>Chieffi</a:t>
            </a:r>
            <a:r>
              <a:rPr lang="es-ES" dirty="0">
                <a:latin typeface="Century Gothic" panose="020B0502020202020204" pitchFamily="34" charset="0"/>
              </a:rPr>
              <a:t> CIRB (Italia</a:t>
            </a:r>
            <a:r>
              <a:rPr lang="es-ES" dirty="0" smtClean="0">
                <a:latin typeface="Century Gothic" panose="020B0502020202020204" pitchFamily="34" charset="0"/>
              </a:rPr>
              <a:t>)</a:t>
            </a:r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30" y="4581128"/>
            <a:ext cx="1368152" cy="129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876" y="188640"/>
            <a:ext cx="11449272" cy="13255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700" dirty="0" smtClean="0"/>
              <a:t>6. Reuniones </a:t>
            </a:r>
            <a:r>
              <a:rPr lang="es-ES" sz="2700" dirty="0"/>
              <a:t>de coordinación previas, preparación y actividades (2021)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 smtClean="0">
                <a:solidFill>
                  <a:srgbClr val="0070C0"/>
                </a:solidFill>
              </a:rPr>
              <a:t>SOLICITUD</a:t>
            </a:r>
            <a:r>
              <a:rPr lang="es-ES" dirty="0" smtClean="0"/>
              <a:t>. Equipo </a:t>
            </a:r>
            <a:r>
              <a:rPr lang="es-ES" dirty="0"/>
              <a:t>UMU- </a:t>
            </a:r>
            <a:r>
              <a:rPr lang="es-ES" dirty="0" smtClean="0"/>
              <a:t>SRI. Asistentes</a:t>
            </a:r>
            <a:r>
              <a:rPr lang="es-ES" dirty="0"/>
              <a:t>: Blanca Soro, Belén Andreu, José Ramón Salcedo, Raquel Gras</a:t>
            </a:r>
          </a:p>
          <a:p>
            <a:pPr lvl="0"/>
            <a:r>
              <a:rPr lang="es-ES" dirty="0" smtClean="0">
                <a:solidFill>
                  <a:srgbClr val="0070C0"/>
                </a:solidFill>
              </a:rPr>
              <a:t>TRIPLE.</a:t>
            </a:r>
            <a:r>
              <a:rPr lang="es-ES" dirty="0" smtClean="0"/>
              <a:t> UMU</a:t>
            </a:r>
            <a:r>
              <a:rPr lang="es-ES" dirty="0"/>
              <a:t>, ULIMOGES, UNL, </a:t>
            </a:r>
            <a:r>
              <a:rPr lang="es-ES" dirty="0" err="1"/>
              <a:t>UCoimbra</a:t>
            </a:r>
            <a:r>
              <a:rPr lang="es-ES" dirty="0"/>
              <a:t>: Propuesta, discusión y tramitación de triple </a:t>
            </a:r>
            <a:r>
              <a:rPr lang="es-ES" dirty="0" err="1"/>
              <a:t>t´tulo</a:t>
            </a:r>
            <a:r>
              <a:rPr lang="es-ES" dirty="0"/>
              <a:t> de Master en </a:t>
            </a:r>
            <a:r>
              <a:rPr lang="es-ES" dirty="0" err="1"/>
              <a:t>Bioderecho</a:t>
            </a:r>
            <a:r>
              <a:rPr lang="es-ES" dirty="0"/>
              <a:t>  </a:t>
            </a:r>
            <a:r>
              <a:rPr lang="es-ES" dirty="0" smtClean="0"/>
              <a:t>ambiental (reuniones </a:t>
            </a:r>
            <a:r>
              <a:rPr lang="es-ES" dirty="0"/>
              <a:t>ZOOM período enero-diciembre </a:t>
            </a:r>
            <a:r>
              <a:rPr lang="es-ES" dirty="0" smtClean="0"/>
              <a:t>2021) Asistentes</a:t>
            </a:r>
            <a:r>
              <a:rPr lang="es-ES" dirty="0"/>
              <a:t>: Blanca Soro, Gonzalo </a:t>
            </a:r>
            <a:r>
              <a:rPr lang="es-ES" dirty="0" err="1"/>
              <a:t>Sozzo</a:t>
            </a:r>
            <a:r>
              <a:rPr lang="es-ES" dirty="0"/>
              <a:t>, Emilie </a:t>
            </a:r>
            <a:r>
              <a:rPr lang="es-ES" dirty="0" err="1"/>
              <a:t>Chavelier</a:t>
            </a:r>
            <a:r>
              <a:rPr lang="es-ES" dirty="0"/>
              <a:t>, </a:t>
            </a:r>
            <a:r>
              <a:rPr lang="es-ES" dirty="0" err="1"/>
              <a:t>Elexandra</a:t>
            </a:r>
            <a:r>
              <a:rPr lang="es-ES" dirty="0"/>
              <a:t> </a:t>
            </a:r>
            <a:r>
              <a:rPr lang="es-ES" dirty="0" err="1"/>
              <a:t>Aragao</a:t>
            </a:r>
            <a:endParaRPr lang="es-ES" dirty="0"/>
          </a:p>
          <a:p>
            <a:pPr lvl="0"/>
            <a:r>
              <a:rPr lang="es-ES" dirty="0" smtClean="0">
                <a:solidFill>
                  <a:srgbClr val="0070C0"/>
                </a:solidFill>
              </a:rPr>
              <a:t>Reforma </a:t>
            </a:r>
            <a:r>
              <a:rPr lang="es-ES" dirty="0">
                <a:solidFill>
                  <a:srgbClr val="0070C0"/>
                </a:solidFill>
              </a:rPr>
              <a:t>título de Master en </a:t>
            </a:r>
            <a:r>
              <a:rPr lang="es-ES" dirty="0" err="1">
                <a:solidFill>
                  <a:srgbClr val="0070C0"/>
                </a:solidFill>
              </a:rPr>
              <a:t>Bioderecho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Equipo UMU: </a:t>
            </a:r>
            <a:r>
              <a:rPr lang="es-ES" dirty="0" smtClean="0"/>
              <a:t>(</a:t>
            </a:r>
            <a:r>
              <a:rPr lang="es-ES" dirty="0"/>
              <a:t>en fase final de tramitación</a:t>
            </a:r>
            <a:r>
              <a:rPr lang="es-ES" dirty="0" smtClean="0"/>
              <a:t>)</a:t>
            </a:r>
          </a:p>
          <a:p>
            <a:pPr lvl="0"/>
            <a:r>
              <a:rPr lang="es-ES" dirty="0" smtClean="0"/>
              <a:t>. </a:t>
            </a:r>
            <a:r>
              <a:rPr lang="es-ES" dirty="0"/>
              <a:t>Master en Derecho </a:t>
            </a:r>
            <a:r>
              <a:rPr lang="es-ES" dirty="0" smtClean="0"/>
              <a:t>ambiental. UCR. Reunión en MURCIA</a:t>
            </a:r>
            <a:r>
              <a:rPr lang="es-ES" dirty="0"/>
              <a:t>, Noviembre </a:t>
            </a:r>
            <a:r>
              <a:rPr lang="es-ES" dirty="0" smtClean="0"/>
              <a:t>2021(PROHUMAN BIOLAW)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99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7868" y="1844824"/>
            <a:ext cx="9753600" cy="33123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sz="5400" dirty="0" smtClean="0"/>
              <a:t>7. CONTENIDO Y CRONOGRAMA DEL PROYECTO </a:t>
            </a:r>
          </a:p>
          <a:p>
            <a:pPr marL="45720" indent="0" algn="ctr">
              <a:buNone/>
            </a:pPr>
            <a:r>
              <a:rPr lang="es-ES" sz="5400" dirty="0" smtClean="0"/>
              <a:t>(FEBRERO 2022-ABRIL 2023)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1000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0781458" cy="1246150"/>
          </a:xfrm>
        </p:spPr>
        <p:txBody>
          <a:bodyPr/>
          <a:lstStyle/>
          <a:p>
            <a:r>
              <a:rPr lang="es-ES" b="1" u="sng" dirty="0"/>
              <a:t>Febrero-Abril 2022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812" y="1988840"/>
            <a:ext cx="3436638" cy="3328392"/>
          </a:xfrm>
        </p:spPr>
        <p:txBody>
          <a:bodyPr>
            <a:normAutofit fontScale="70000" lnSpcReduction="20000"/>
          </a:bodyPr>
          <a:lstStyle/>
          <a:p>
            <a:r>
              <a:rPr lang="en-GB" b="1" smtClean="0"/>
              <a:t>Borrador </a:t>
            </a:r>
            <a:r>
              <a:rPr lang="en-GB" b="1" dirty="0"/>
              <a:t>de </a:t>
            </a:r>
            <a:r>
              <a:rPr lang="en-GB" b="1" dirty="0" err="1"/>
              <a:t>convenio</a:t>
            </a:r>
            <a:r>
              <a:rPr lang="en-GB" b="1" dirty="0"/>
              <a:t> </a:t>
            </a:r>
            <a:r>
              <a:rPr lang="en-GB" b="1" dirty="0" err="1"/>
              <a:t>marco</a:t>
            </a:r>
            <a:r>
              <a:rPr lang="en-GB" b="1" dirty="0"/>
              <a:t> de triple </a:t>
            </a:r>
            <a:r>
              <a:rPr lang="en-GB" b="1" dirty="0" err="1"/>
              <a:t>título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clausulado</a:t>
            </a:r>
            <a:r>
              <a:rPr lang="en-GB" dirty="0"/>
              <a:t> general) </a:t>
            </a:r>
            <a:r>
              <a:rPr lang="en-GB"/>
              <a:t>Digital </a:t>
            </a:r>
            <a:r>
              <a:rPr lang="en-GB" smtClean="0"/>
              <a:t>Castellano/Francés/Portugués</a:t>
            </a:r>
            <a:endParaRPr lang="es-ES" dirty="0"/>
          </a:p>
          <a:p>
            <a:r>
              <a:rPr lang="en-GB" dirty="0" smtClean="0"/>
              <a:t> </a:t>
            </a:r>
            <a:r>
              <a:rPr lang="en-GB" b="1" dirty="0" err="1"/>
              <a:t>Programa</a:t>
            </a:r>
            <a:r>
              <a:rPr lang="en-GB" b="1" dirty="0"/>
              <a:t> de </a:t>
            </a:r>
            <a:r>
              <a:rPr lang="en-GB" b="1" dirty="0" err="1"/>
              <a:t>Seminario</a:t>
            </a:r>
            <a:r>
              <a:rPr lang="en-GB" b="1" dirty="0"/>
              <a:t> de </a:t>
            </a:r>
            <a:r>
              <a:rPr lang="en-GB" b="1" dirty="0" err="1"/>
              <a:t>capacitación</a:t>
            </a:r>
            <a:r>
              <a:rPr lang="en-GB" b="1" dirty="0"/>
              <a:t> e </a:t>
            </a:r>
            <a:r>
              <a:rPr lang="en-GB" b="1" dirty="0" err="1"/>
              <a:t>innovación</a:t>
            </a:r>
            <a:r>
              <a:rPr lang="en-GB" b="1" dirty="0"/>
              <a:t> </a:t>
            </a:r>
            <a:r>
              <a:rPr lang="en-GB" b="1" dirty="0" err="1"/>
              <a:t>docente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UCoimbra</a:t>
            </a:r>
            <a:r>
              <a:rPr lang="en-GB" dirty="0"/>
              <a:t>)</a:t>
            </a:r>
            <a:endParaRPr lang="es-ES" dirty="0"/>
          </a:p>
          <a:p>
            <a:r>
              <a:rPr lang="en-GB" b="1" dirty="0" err="1" smtClean="0"/>
              <a:t>Modelo</a:t>
            </a:r>
            <a:r>
              <a:rPr lang="en-GB" b="1" dirty="0" smtClean="0"/>
              <a:t> (</a:t>
            </a:r>
            <a:r>
              <a:rPr lang="en-GB" b="1" dirty="0" err="1" smtClean="0"/>
              <a:t>borrador</a:t>
            </a:r>
            <a:r>
              <a:rPr lang="en-GB" b="1" dirty="0" smtClean="0"/>
              <a:t>) </a:t>
            </a:r>
            <a:r>
              <a:rPr lang="en-GB" b="1" dirty="0"/>
              <a:t>de </a:t>
            </a:r>
            <a:r>
              <a:rPr lang="en-GB" b="1" dirty="0" err="1"/>
              <a:t>guía</a:t>
            </a:r>
            <a:r>
              <a:rPr lang="en-GB" b="1" dirty="0"/>
              <a:t> </a:t>
            </a:r>
            <a:r>
              <a:rPr lang="en-GB" b="1" dirty="0" err="1"/>
              <a:t>docente</a:t>
            </a:r>
            <a:r>
              <a:rPr lang="en-GB" b="1" dirty="0"/>
              <a:t> </a:t>
            </a:r>
            <a:r>
              <a:rPr lang="en-GB" b="1" dirty="0" err="1"/>
              <a:t>común</a:t>
            </a:r>
            <a:r>
              <a:rPr lang="en-GB" b="1" dirty="0"/>
              <a:t> para las </a:t>
            </a:r>
            <a:r>
              <a:rPr lang="en-GB" b="1" dirty="0" err="1"/>
              <a:t>asignaturas</a:t>
            </a:r>
            <a:r>
              <a:rPr lang="en-GB" b="1" dirty="0"/>
              <a:t> del </a:t>
            </a:r>
            <a:r>
              <a:rPr lang="en-GB" b="1" dirty="0" err="1"/>
              <a:t>itinerario</a:t>
            </a:r>
            <a:r>
              <a:rPr lang="en-GB" b="1" dirty="0"/>
              <a:t> </a:t>
            </a:r>
            <a:r>
              <a:rPr lang="en-GB" dirty="0"/>
              <a:t>(UNL)</a:t>
            </a:r>
            <a:endParaRPr lang="es-ES"/>
          </a:p>
          <a:p>
            <a:r>
              <a:rPr lang="en-GB" b="1" smtClean="0"/>
              <a:t>Página </a:t>
            </a:r>
            <a:r>
              <a:rPr lang="en-GB" b="1" dirty="0"/>
              <a:t>web</a:t>
            </a:r>
            <a:endParaRPr lang="es-ES" b="1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341884" y="126876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678588" y="108874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254720" y="1628800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/>
              <a:t>KICK OFF EVENTO (8 de febrero de 2022)</a:t>
            </a:r>
            <a:endParaRPr lang="es-ES" sz="1600" dirty="0"/>
          </a:p>
          <a:p>
            <a:r>
              <a:rPr lang="es-ES" sz="1600" dirty="0"/>
              <a:t>Comisión Europea</a:t>
            </a:r>
          </a:p>
          <a:p>
            <a:r>
              <a:rPr lang="es-ES" sz="1600" dirty="0"/>
              <a:t>Asistentes: Emilie </a:t>
            </a:r>
            <a:r>
              <a:rPr lang="es-ES" sz="1600" dirty="0" err="1"/>
              <a:t>Chavelier</a:t>
            </a:r>
            <a:r>
              <a:rPr lang="es-ES" sz="1600" dirty="0"/>
              <a:t> y José Ramón Salcedo</a:t>
            </a:r>
          </a:p>
          <a:p>
            <a:r>
              <a:rPr lang="es-ES" sz="1600" b="1" u="sng" dirty="0"/>
              <a:t>ELABORACIÓN DEL LOGO DEL PROYECTO (FEBRERO 2022)</a:t>
            </a:r>
            <a:endParaRPr lang="es-ES" sz="1600" b="1" u="sng" dirty="0" smtClean="0"/>
          </a:p>
          <a:p>
            <a:r>
              <a:rPr lang="es-ES" sz="1600" b="1" u="sng" dirty="0" smtClean="0"/>
              <a:t>PRESENTACIÓN PROYECTO UMU, </a:t>
            </a:r>
            <a:r>
              <a:rPr lang="es-ES" sz="1600" b="1" u="sng" dirty="0"/>
              <a:t>3 DE MARZO DE 2022</a:t>
            </a:r>
            <a:endParaRPr lang="es-ES" sz="1600" dirty="0"/>
          </a:p>
          <a:p>
            <a:r>
              <a:rPr lang="es-ES" sz="1600" dirty="0"/>
              <a:t>Jorge Piernas, Rector Universidad Lille, Belén Andreu, Marcel </a:t>
            </a:r>
            <a:r>
              <a:rPr lang="es-ES" sz="1600" dirty="0" err="1"/>
              <a:t>Moritz</a:t>
            </a:r>
            <a:endParaRPr lang="es-ES" sz="1600" dirty="0"/>
          </a:p>
          <a:p>
            <a:r>
              <a:rPr lang="es-ES" sz="1600" b="1" u="sng" dirty="0"/>
              <a:t>INAUGURACIÓN </a:t>
            </a:r>
            <a:r>
              <a:rPr lang="es-ES" sz="1600" b="1" u="sng" dirty="0" smtClean="0"/>
              <a:t>WEB (cebes), </a:t>
            </a:r>
            <a:r>
              <a:rPr lang="es-ES" sz="1600" dirty="0"/>
              <a:t>3 de marzo de </a:t>
            </a:r>
            <a:r>
              <a:rPr lang="es-ES" sz="1600" dirty="0" smtClean="0"/>
              <a:t>2022 (EN DESARROLLO)</a:t>
            </a:r>
            <a:endParaRPr lang="es-ES" sz="1600" dirty="0"/>
          </a:p>
          <a:p>
            <a:pPr lvl="0"/>
            <a:r>
              <a:rPr lang="es-ES" sz="1600" b="1" u="sng" dirty="0" smtClean="0"/>
              <a:t>Primera </a:t>
            </a:r>
            <a:r>
              <a:rPr lang="es-ES" sz="1600" b="1" u="sng" dirty="0"/>
              <a:t>Reunión de coordinación </a:t>
            </a:r>
            <a:r>
              <a:rPr lang="es-ES" sz="1600" b="1" u="sng" dirty="0" smtClean="0"/>
              <a:t>(16 MARZO </a:t>
            </a:r>
            <a:r>
              <a:rPr lang="es-ES" sz="1600" b="1" u="sng" dirty="0"/>
              <a:t>2022</a:t>
            </a:r>
            <a:r>
              <a:rPr lang="es-ES" sz="1600" b="1" u="sng" dirty="0" smtClean="0"/>
              <a:t>)</a:t>
            </a:r>
          </a:p>
          <a:p>
            <a:endParaRPr lang="es-ES" sz="1600" dirty="0"/>
          </a:p>
          <a:p>
            <a:r>
              <a:rPr lang="es-ES" sz="1600" b="1" u="sng" dirty="0" smtClean="0"/>
              <a:t>ELABORACIÓN </a:t>
            </a:r>
            <a:r>
              <a:rPr lang="es-ES" sz="1600" b="1" u="sng" dirty="0"/>
              <a:t>Y DESARROLLO Y MANTENIMIENTO DE LA PÁGINA WEB DEL PROYECTO </a:t>
            </a:r>
            <a:r>
              <a:rPr lang="es-ES" sz="1600" u="sng" dirty="0" smtClean="0">
                <a:hlinkClick r:id="rId2"/>
              </a:rPr>
              <a:t>http</a:t>
            </a:r>
            <a:r>
              <a:rPr lang="es-ES" sz="1600" u="sng" dirty="0">
                <a:hlinkClick r:id="rId2"/>
              </a:rPr>
              <a:t>://umucebes.es/proyectos/bioderecho-de-la-globalizacion-etica-salud-y-medio-ambiente/</a:t>
            </a:r>
            <a:endParaRPr lang="es-ES" sz="1600" dirty="0"/>
          </a:p>
          <a:p>
            <a:r>
              <a:rPr lang="es-ES" sz="1600" b="1" u="sng" dirty="0"/>
              <a:t>ELABORACIÓN DE UN VIDEO DE DIFUSIÓN </a:t>
            </a:r>
            <a:r>
              <a:rPr lang="es-ES" sz="1600" u="sng" dirty="0" smtClean="0"/>
              <a:t>(EN DESARROLLO) </a:t>
            </a:r>
          </a:p>
          <a:p>
            <a:pPr lvl="0"/>
            <a:r>
              <a:rPr lang="es-ES" sz="1600" b="1" dirty="0"/>
              <a:t>LIMOGES, Marzo 2022</a:t>
            </a:r>
            <a:endParaRPr lang="es-ES" sz="1600" dirty="0"/>
          </a:p>
          <a:p>
            <a:r>
              <a:rPr lang="es-ES" sz="1600" dirty="0"/>
              <a:t>Universidad de Limoges-Universidad Nacional del Litoral. Visita de </a:t>
            </a:r>
            <a:r>
              <a:rPr lang="es-ES" sz="1600" dirty="0" err="1"/>
              <a:t>Cosimo</a:t>
            </a:r>
            <a:r>
              <a:rPr lang="es-ES" sz="1600" dirty="0"/>
              <a:t> Gonzalo </a:t>
            </a:r>
            <a:r>
              <a:rPr lang="es-ES" sz="1600" dirty="0" err="1" smtClean="0"/>
              <a:t>Sozzo</a:t>
            </a:r>
            <a:endParaRPr lang="es-ES" sz="1600" dirty="0" smtClean="0"/>
          </a:p>
          <a:p>
            <a:pPr lvl="0"/>
            <a:r>
              <a:rPr lang="es-ES" sz="1600" b="1" dirty="0"/>
              <a:t>MURCIA, Abril 2022</a:t>
            </a:r>
            <a:endParaRPr lang="es-ES" sz="1600" dirty="0"/>
          </a:p>
          <a:p>
            <a:r>
              <a:rPr lang="es-ES" sz="1600" dirty="0"/>
              <a:t>Universidad de Murcia-Universidad de Lille. Visita Marcel </a:t>
            </a:r>
            <a:r>
              <a:rPr lang="es-ES" sz="1600" dirty="0" err="1"/>
              <a:t>Moritz</a:t>
            </a:r>
            <a:r>
              <a:rPr lang="es-ES" sz="1600" dirty="0"/>
              <a:t> (reunión programada 7 de abril de 2022 para la discusión sobre la renovación del doble título de master</a:t>
            </a:r>
            <a:r>
              <a:rPr lang="es-ES" sz="1600" dirty="0" smtClean="0"/>
              <a:t>)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697" y="170587"/>
            <a:ext cx="136762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1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764" y="375655"/>
            <a:ext cx="9753600" cy="1210146"/>
          </a:xfrm>
        </p:spPr>
        <p:txBody>
          <a:bodyPr/>
          <a:lstStyle/>
          <a:p>
            <a:r>
              <a:rPr lang="es-ES" b="1" u="sng" dirty="0" smtClean="0"/>
              <a:t>MAYO-JULIO </a:t>
            </a:r>
            <a:r>
              <a:rPr lang="es-ES" b="1" u="sng" dirty="0"/>
              <a:t>2022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812" y="1988840"/>
            <a:ext cx="3816424" cy="3328392"/>
          </a:xfrm>
        </p:spPr>
        <p:txBody>
          <a:bodyPr>
            <a:normAutofit/>
          </a:bodyPr>
          <a:lstStyle/>
          <a:p>
            <a:r>
              <a:rPr lang="en-GB" sz="1900" b="1" dirty="0" err="1" smtClean="0"/>
              <a:t>Convenios</a:t>
            </a:r>
            <a:r>
              <a:rPr lang="en-GB" sz="1900" b="1" dirty="0" smtClean="0"/>
              <a:t> </a:t>
            </a:r>
            <a:r>
              <a:rPr lang="en-GB" sz="1900" b="1" dirty="0" err="1"/>
              <a:t>marco</a:t>
            </a:r>
            <a:r>
              <a:rPr lang="en-GB" sz="1900" b="1" dirty="0"/>
              <a:t> de </a:t>
            </a:r>
            <a:r>
              <a:rPr lang="en-GB" sz="1900" b="1" dirty="0" err="1"/>
              <a:t>colaboración</a:t>
            </a:r>
            <a:r>
              <a:rPr lang="en-GB" sz="1900" b="1" dirty="0"/>
              <a:t> con </a:t>
            </a:r>
            <a:r>
              <a:rPr lang="en-GB" sz="1900" b="1" dirty="0" err="1"/>
              <a:t>cada</a:t>
            </a:r>
            <a:r>
              <a:rPr lang="en-GB" sz="1900" b="1" dirty="0"/>
              <a:t> </a:t>
            </a:r>
            <a:r>
              <a:rPr lang="en-GB" sz="1900" b="1" dirty="0" err="1"/>
              <a:t>una</a:t>
            </a:r>
            <a:r>
              <a:rPr lang="en-GB" sz="1900" b="1" dirty="0"/>
              <a:t> de las </a:t>
            </a:r>
            <a:r>
              <a:rPr lang="en-GB" sz="1900" b="1" dirty="0" err="1"/>
              <a:t>Universidades</a:t>
            </a:r>
            <a:r>
              <a:rPr lang="en-GB" sz="1900" b="1" dirty="0"/>
              <a:t> del </a:t>
            </a:r>
            <a:r>
              <a:rPr lang="en-GB" sz="1900" b="1" dirty="0" err="1"/>
              <a:t>Consorcio</a:t>
            </a:r>
            <a:r>
              <a:rPr lang="en-GB" sz="1900" b="1" dirty="0"/>
              <a:t> </a:t>
            </a:r>
            <a:r>
              <a:rPr lang="en-GB" sz="1900" dirty="0"/>
              <a:t>Digital Castellano/</a:t>
            </a:r>
            <a:r>
              <a:rPr lang="en-GB" sz="1900" dirty="0" err="1"/>
              <a:t>Francés</a:t>
            </a:r>
            <a:r>
              <a:rPr lang="en-GB" sz="1900" dirty="0"/>
              <a:t>/</a:t>
            </a:r>
            <a:r>
              <a:rPr lang="en-GB" sz="1900" dirty="0" err="1"/>
              <a:t>Portugués</a:t>
            </a:r>
            <a:endParaRPr lang="es-ES" sz="1900" dirty="0"/>
          </a:p>
          <a:p>
            <a:r>
              <a:rPr lang="en-GB" sz="1900" b="1" dirty="0" smtClean="0"/>
              <a:t>Plan </a:t>
            </a:r>
            <a:r>
              <a:rPr lang="en-GB" sz="1900" b="1" dirty="0"/>
              <a:t>de </a:t>
            </a:r>
            <a:r>
              <a:rPr lang="en-GB" sz="1900" b="1" dirty="0" err="1"/>
              <a:t>calidad</a:t>
            </a:r>
            <a:r>
              <a:rPr lang="en-GB" sz="1900" b="1" dirty="0"/>
              <a:t> e </a:t>
            </a:r>
            <a:r>
              <a:rPr lang="en-GB" sz="1900" b="1" dirty="0" err="1"/>
              <a:t>informes</a:t>
            </a:r>
            <a:r>
              <a:rPr lang="en-GB" sz="1900" b="1" dirty="0"/>
              <a:t> de </a:t>
            </a:r>
            <a:r>
              <a:rPr lang="en-GB" sz="1900" b="1" dirty="0" err="1"/>
              <a:t>calidad</a:t>
            </a:r>
            <a:r>
              <a:rPr lang="en-GB" sz="1900" b="1" dirty="0"/>
              <a:t> </a:t>
            </a:r>
            <a:r>
              <a:rPr lang="en-GB" sz="1900" dirty="0"/>
              <a:t>(UNL)</a:t>
            </a:r>
            <a:endParaRPr lang="es-ES" sz="1900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341884" y="126876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462564" y="126876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302324" y="1988840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MURCIA Junio 2022</a:t>
            </a:r>
            <a:endParaRPr lang="es-ES" dirty="0"/>
          </a:p>
          <a:p>
            <a:r>
              <a:rPr lang="es-ES" dirty="0"/>
              <a:t>Universidad de Murcia-Universidad de </a:t>
            </a:r>
            <a:r>
              <a:rPr lang="es-ES" dirty="0" err="1"/>
              <a:t>Coimbra</a:t>
            </a:r>
            <a:r>
              <a:rPr lang="es-ES" dirty="0"/>
              <a:t>. Visita Alexandra </a:t>
            </a:r>
            <a:r>
              <a:rPr lang="es-ES" dirty="0" err="1"/>
              <a:t>Aragao</a:t>
            </a:r>
            <a:r>
              <a:rPr lang="es-ES" dirty="0"/>
              <a:t>. Congreso sobre Biodiversidad y cambio climático</a:t>
            </a:r>
          </a:p>
          <a:p>
            <a:pPr lvl="0"/>
            <a:r>
              <a:rPr lang="es-ES" b="1" dirty="0"/>
              <a:t>COSTA RICA JULIO 2022</a:t>
            </a:r>
            <a:endParaRPr lang="es-ES" dirty="0"/>
          </a:p>
          <a:p>
            <a:r>
              <a:rPr lang="es-ES" dirty="0"/>
              <a:t>Universidad de Murcia, Universidad de Costa Rica, Universidad de Lille. Seguimiento proyecto</a:t>
            </a:r>
          </a:p>
          <a:p>
            <a:pPr lvl="0"/>
            <a:r>
              <a:rPr lang="es-ES" b="1" dirty="0" smtClean="0"/>
              <a:t>Segunda </a:t>
            </a:r>
            <a:r>
              <a:rPr lang="es-ES" b="1" dirty="0"/>
              <a:t>reunión de coordinación (JULIO 2022)</a:t>
            </a:r>
            <a:endParaRPr lang="es-ES" dirty="0"/>
          </a:p>
          <a:p>
            <a:r>
              <a:rPr lang="es-ES" b="1" dirty="0"/>
              <a:t>Zoom</a:t>
            </a:r>
            <a:endParaRPr lang="es-ES" dirty="0"/>
          </a:p>
          <a:p>
            <a:pPr lvl="0"/>
            <a:r>
              <a:rPr lang="es-ES" dirty="0"/>
              <a:t>Convenios marco de colaboración (revisión)</a:t>
            </a:r>
          </a:p>
          <a:p>
            <a:pPr lvl="0"/>
            <a:r>
              <a:rPr lang="es-ES" dirty="0"/>
              <a:t>Plan de calidad e informe</a:t>
            </a:r>
          </a:p>
          <a:p>
            <a:pPr lvl="0"/>
            <a:r>
              <a:rPr lang="es-ES" dirty="0"/>
              <a:t>Anexos convenios y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agreement</a:t>
            </a:r>
            <a:r>
              <a:rPr lang="es-ES" dirty="0"/>
              <a:t> (definitivos en octubre)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2162" y="274638"/>
            <a:ext cx="113968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3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502" y="434520"/>
            <a:ext cx="9753600" cy="1210146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AGOSTO –OCTUBRE  </a:t>
            </a:r>
            <a:r>
              <a:rPr lang="es-ES" b="1" u="sng" dirty="0"/>
              <a:t>2022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7828" y="2276872"/>
            <a:ext cx="3436638" cy="1656184"/>
          </a:xfrm>
        </p:spPr>
        <p:txBody>
          <a:bodyPr>
            <a:normAutofit/>
          </a:bodyPr>
          <a:lstStyle/>
          <a:p>
            <a:r>
              <a:rPr lang="en-GB" sz="1800" b="1" dirty="0" err="1" smtClean="0"/>
              <a:t>Anexos</a:t>
            </a:r>
            <a:r>
              <a:rPr lang="en-GB" sz="1800" b="1" dirty="0" smtClean="0"/>
              <a:t> </a:t>
            </a:r>
            <a:r>
              <a:rPr lang="en-GB" sz="1800" b="1" dirty="0"/>
              <a:t>de </a:t>
            </a:r>
            <a:r>
              <a:rPr lang="en-GB" sz="1800" b="1" dirty="0" err="1"/>
              <a:t>los</a:t>
            </a:r>
            <a:r>
              <a:rPr lang="en-GB" sz="1800" b="1" dirty="0"/>
              <a:t> </a:t>
            </a:r>
            <a:r>
              <a:rPr lang="en-GB" sz="1800" b="1" dirty="0" err="1"/>
              <a:t>Convenios</a:t>
            </a:r>
            <a:r>
              <a:rPr lang="en-GB" sz="1800" b="1" dirty="0"/>
              <a:t> de triple </a:t>
            </a:r>
            <a:r>
              <a:rPr lang="en-GB" sz="1800" b="1" dirty="0" err="1" smtClean="0"/>
              <a:t>título</a:t>
            </a:r>
            <a:endParaRPr lang="en-GB" sz="1800" b="1" dirty="0"/>
          </a:p>
          <a:p>
            <a:r>
              <a:rPr lang="en-GB" sz="1800" b="1" dirty="0" smtClean="0"/>
              <a:t>Learning </a:t>
            </a:r>
            <a:r>
              <a:rPr lang="en-GB" sz="1800" b="1" dirty="0"/>
              <a:t>agreement de </a:t>
            </a:r>
            <a:r>
              <a:rPr lang="en-GB" sz="1800" b="1" dirty="0" err="1"/>
              <a:t>los</a:t>
            </a:r>
            <a:r>
              <a:rPr lang="en-GB" sz="1800" b="1" dirty="0"/>
              <a:t> </a:t>
            </a:r>
            <a:r>
              <a:rPr lang="en-GB" sz="1800" b="1" dirty="0" err="1"/>
              <a:t>estudiantes</a:t>
            </a:r>
            <a:r>
              <a:rPr lang="en-GB" sz="1800" b="1" dirty="0"/>
              <a:t> de </a:t>
            </a:r>
            <a:r>
              <a:rPr lang="en-GB" sz="1800" b="1" dirty="0" err="1"/>
              <a:t>los</a:t>
            </a:r>
            <a:r>
              <a:rPr lang="en-GB" sz="1800" b="1" dirty="0"/>
              <a:t> triples </a:t>
            </a:r>
            <a:r>
              <a:rPr lang="en-GB" sz="1800" b="1" dirty="0" err="1" smtClean="0"/>
              <a:t>títulos</a:t>
            </a:r>
            <a:endParaRPr lang="es-ES" sz="1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440023" y="1539114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670476" y="1528721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945361" y="2729706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LILLE, septiembre 2022</a:t>
            </a:r>
            <a:endParaRPr lang="es-ES" dirty="0"/>
          </a:p>
          <a:p>
            <a:r>
              <a:rPr lang="es-ES" dirty="0"/>
              <a:t>Universidad de Murcia-Universidad de Lille. Visita Belén Andreu y Blanca </a:t>
            </a:r>
            <a:r>
              <a:rPr lang="es-ES" dirty="0" smtClean="0"/>
              <a:t>Soro</a:t>
            </a:r>
          </a:p>
          <a:p>
            <a:endParaRPr lang="es-ES" dirty="0"/>
          </a:p>
          <a:p>
            <a:pPr lvl="0"/>
            <a:r>
              <a:rPr lang="es-ES" b="1" dirty="0"/>
              <a:t>MURCIA </a:t>
            </a:r>
            <a:r>
              <a:rPr lang="es-ES" b="1" dirty="0" smtClean="0"/>
              <a:t>finales septiembre </a:t>
            </a:r>
            <a:r>
              <a:rPr lang="es-ES" b="1" dirty="0"/>
              <a:t>2022</a:t>
            </a:r>
            <a:endParaRPr lang="es-ES" dirty="0"/>
          </a:p>
          <a:p>
            <a:r>
              <a:rPr lang="es-ES" dirty="0"/>
              <a:t>Universidad de Murcia, Universidad de Limoges. Universidad Nacional del Litoral. Visita Gonzalo </a:t>
            </a:r>
            <a:r>
              <a:rPr lang="es-ES" dirty="0" err="1"/>
              <a:t>Sozzo</a:t>
            </a:r>
            <a:r>
              <a:rPr lang="es-ES" dirty="0"/>
              <a:t>, Emilie </a:t>
            </a:r>
            <a:r>
              <a:rPr lang="es-ES" dirty="0" err="1"/>
              <a:t>Chavelier</a:t>
            </a:r>
            <a:r>
              <a:rPr lang="es-ES" dirty="0"/>
              <a:t>. </a:t>
            </a:r>
          </a:p>
          <a:p>
            <a:r>
              <a:rPr lang="es-ES" b="1" dirty="0"/>
              <a:t>Congreso Internacional de </a:t>
            </a:r>
            <a:r>
              <a:rPr lang="es-ES" b="1" dirty="0" err="1"/>
              <a:t>Bioderecho</a:t>
            </a:r>
            <a:r>
              <a:rPr lang="es-ES" dirty="0"/>
              <a:t>. Seminario </a:t>
            </a:r>
            <a:r>
              <a:rPr lang="es-ES" dirty="0" err="1"/>
              <a:t>Bioderecho</a:t>
            </a:r>
            <a:r>
              <a:rPr lang="es-ES" dirty="0"/>
              <a:t> (Alexandra/IBEROJUR)</a:t>
            </a:r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392" y="476672"/>
            <a:ext cx="12916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0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796" y="1615887"/>
            <a:ext cx="6048672" cy="778098"/>
          </a:xfrm>
        </p:spPr>
        <p:txBody>
          <a:bodyPr/>
          <a:lstStyle/>
          <a:p>
            <a:r>
              <a:rPr lang="es-ES" dirty="0" smtClean="0"/>
              <a:t>DURACIÓN Y VIGENCIA </a:t>
            </a:r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7828" y="4149080"/>
            <a:ext cx="6048672" cy="7780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ENTIDAD BENEFICIARIA 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606580" y="908720"/>
            <a:ext cx="3384376" cy="14219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15 MESES</a:t>
            </a:r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 smtClean="0"/>
              <a:t>INICIO: 1/02/2022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FIN: 30/04/2023</a:t>
            </a:r>
            <a:endParaRPr lang="es-ES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689" y="4005064"/>
            <a:ext cx="3208642" cy="84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0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210146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Noviembre 2022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812" y="1988840"/>
            <a:ext cx="3436638" cy="3328392"/>
          </a:xfrm>
        </p:spPr>
        <p:txBody>
          <a:bodyPr>
            <a:normAutofit/>
          </a:bodyPr>
          <a:lstStyle/>
          <a:p>
            <a:r>
              <a:rPr lang="es-ES" sz="1800" b="1" dirty="0" smtClean="0"/>
              <a:t>Dosier de prensa </a:t>
            </a:r>
            <a:r>
              <a:rPr lang="en-GB" sz="1800" dirty="0" smtClean="0"/>
              <a:t>Castellano/</a:t>
            </a:r>
            <a:r>
              <a:rPr lang="en-GB" sz="1800" dirty="0" err="1" smtClean="0"/>
              <a:t>francés</a:t>
            </a:r>
            <a:r>
              <a:rPr lang="en-GB" sz="1800" dirty="0" smtClean="0"/>
              <a:t> </a:t>
            </a:r>
            <a:r>
              <a:rPr lang="en-GB" sz="1800" dirty="0"/>
              <a:t>e ingles</a:t>
            </a:r>
            <a:endParaRPr lang="es-ES" sz="1800" dirty="0"/>
          </a:p>
          <a:p>
            <a:endParaRPr lang="es-ES" sz="1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341884" y="126876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462564" y="1268760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302324" y="256490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b="1" dirty="0"/>
          </a:p>
          <a:p>
            <a:pPr lvl="0"/>
            <a:r>
              <a:rPr lang="es-ES" b="1" dirty="0" smtClean="0"/>
              <a:t>Tercera </a:t>
            </a:r>
            <a:r>
              <a:rPr lang="es-ES" b="1" dirty="0"/>
              <a:t>reunión de coordinación (noviembre 2022)</a:t>
            </a:r>
            <a:endParaRPr lang="es-ES" dirty="0"/>
          </a:p>
          <a:p>
            <a:r>
              <a:rPr lang="es-ES" b="1" dirty="0"/>
              <a:t>Zoom</a:t>
            </a:r>
            <a:endParaRPr lang="es-ES" dirty="0"/>
          </a:p>
          <a:p>
            <a:pPr lvl="0"/>
            <a:r>
              <a:rPr lang="es-ES" dirty="0"/>
              <a:t>Informes de calidad</a:t>
            </a:r>
          </a:p>
          <a:p>
            <a:pPr lvl="0"/>
            <a:r>
              <a:rPr lang="es-ES" dirty="0"/>
              <a:t>Programa y organización de curso de capacitación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392" y="476672"/>
            <a:ext cx="12916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210146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Diciembre 2022-enero  2023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689" y="2694930"/>
            <a:ext cx="3436638" cy="1094110"/>
          </a:xfrm>
        </p:spPr>
        <p:txBody>
          <a:bodyPr>
            <a:normAutofit/>
          </a:bodyPr>
          <a:lstStyle/>
          <a:p>
            <a:r>
              <a:rPr lang="en-GB" sz="1800" b="1" dirty="0"/>
              <a:t>Plan de </a:t>
            </a:r>
            <a:r>
              <a:rPr lang="en-GB" sz="1800" b="1" dirty="0" err="1"/>
              <a:t>calidad</a:t>
            </a:r>
            <a:r>
              <a:rPr lang="en-GB" sz="1800" b="1" dirty="0"/>
              <a:t> </a:t>
            </a:r>
            <a:endParaRPr lang="en-GB" sz="1800" b="1" dirty="0" smtClean="0"/>
          </a:p>
          <a:p>
            <a:r>
              <a:rPr lang="en-GB" sz="1800" b="1" dirty="0" err="1" smtClean="0"/>
              <a:t>Informes</a:t>
            </a:r>
            <a:r>
              <a:rPr lang="en-GB" sz="1800" b="1" dirty="0" smtClean="0"/>
              <a:t> </a:t>
            </a:r>
            <a:r>
              <a:rPr lang="en-GB" sz="1800" b="1" dirty="0"/>
              <a:t>de </a:t>
            </a:r>
            <a:r>
              <a:rPr lang="en-GB" sz="1800" b="1" dirty="0" err="1"/>
              <a:t>calidad</a:t>
            </a:r>
            <a:r>
              <a:rPr lang="en-GB" sz="1800" b="1" dirty="0"/>
              <a:t> (UNL)</a:t>
            </a:r>
            <a:endParaRPr lang="es-ES" sz="1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995673" y="1700808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354552" y="1657809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662364" y="2720082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/>
              <a:t>LIMOGES, </a:t>
            </a:r>
            <a:r>
              <a:rPr lang="es-ES" b="1" dirty="0"/>
              <a:t>Enero 2023 </a:t>
            </a:r>
            <a:endParaRPr lang="es-ES" dirty="0"/>
          </a:p>
          <a:p>
            <a:r>
              <a:rPr lang="es-ES" dirty="0"/>
              <a:t>Universidad de Limoges, Universidad de Murcia-Universidad Nacional del Litoral. Visita Gonzalo </a:t>
            </a:r>
            <a:r>
              <a:rPr lang="es-ES" dirty="0" err="1" smtClean="0"/>
              <a:t>Sozzo</a:t>
            </a:r>
            <a:r>
              <a:rPr lang="es-ES" dirty="0" smtClean="0"/>
              <a:t>, Blanca Soro y Santiago A. Carreño (perfil ambiental triple)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392" y="476672"/>
            <a:ext cx="12916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1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210146"/>
          </a:xfrm>
        </p:spPr>
        <p:txBody>
          <a:bodyPr>
            <a:normAutofit/>
          </a:bodyPr>
          <a:lstStyle/>
          <a:p>
            <a:r>
              <a:rPr lang="es-ES" b="1" u="sng" dirty="0" err="1" smtClean="0"/>
              <a:t>FeBrero</a:t>
            </a:r>
            <a:r>
              <a:rPr lang="es-ES" b="1" u="sng" dirty="0" smtClean="0"/>
              <a:t>-marzo-abril  2023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1804" y="2725761"/>
            <a:ext cx="4320480" cy="3328392"/>
          </a:xfrm>
        </p:spPr>
        <p:txBody>
          <a:bodyPr>
            <a:normAutofit/>
          </a:bodyPr>
          <a:lstStyle/>
          <a:p>
            <a:r>
              <a:rPr lang="en-GB" sz="1900" b="1" dirty="0" err="1" smtClean="0"/>
              <a:t>Programa</a:t>
            </a:r>
            <a:r>
              <a:rPr lang="en-GB" sz="1900" b="1" dirty="0" smtClean="0"/>
              <a:t> </a:t>
            </a:r>
            <a:r>
              <a:rPr lang="en-GB" sz="1900" b="1" dirty="0" err="1"/>
              <a:t>Jornada</a:t>
            </a:r>
            <a:r>
              <a:rPr lang="en-GB" sz="1900" b="1" dirty="0"/>
              <a:t> de </a:t>
            </a:r>
            <a:r>
              <a:rPr lang="en-GB" sz="1900" b="1" dirty="0" err="1"/>
              <a:t>formación</a:t>
            </a:r>
            <a:r>
              <a:rPr lang="en-GB" sz="1900" b="1" dirty="0"/>
              <a:t> y </a:t>
            </a:r>
            <a:r>
              <a:rPr lang="en-GB" sz="1900" b="1" dirty="0" err="1"/>
              <a:t>registro</a:t>
            </a:r>
            <a:r>
              <a:rPr lang="en-GB" sz="1900" b="1" dirty="0"/>
              <a:t> de </a:t>
            </a:r>
            <a:r>
              <a:rPr lang="en-GB" sz="1900" b="1" dirty="0" err="1"/>
              <a:t>asistentes</a:t>
            </a:r>
            <a:r>
              <a:rPr lang="en-GB" sz="1900" b="1" dirty="0"/>
              <a:t> (Coimbra) </a:t>
            </a:r>
            <a:r>
              <a:rPr lang="en-GB" sz="1900" dirty="0" smtClean="0"/>
              <a:t>Castellano/</a:t>
            </a:r>
            <a:r>
              <a:rPr lang="en-GB" sz="1900" dirty="0" err="1" smtClean="0"/>
              <a:t>Portugués</a:t>
            </a:r>
            <a:r>
              <a:rPr lang="en-GB" sz="1900" dirty="0" smtClean="0"/>
              <a:t>/</a:t>
            </a:r>
            <a:r>
              <a:rPr lang="en-GB" sz="1900" dirty="0" err="1" smtClean="0"/>
              <a:t>francés</a:t>
            </a:r>
            <a:endParaRPr lang="en-GB" sz="1900" dirty="0" smtClean="0"/>
          </a:p>
          <a:p>
            <a:r>
              <a:rPr lang="en-GB" sz="1900" b="1" dirty="0" err="1"/>
              <a:t>Borrador</a:t>
            </a:r>
            <a:r>
              <a:rPr lang="en-GB" sz="1900" b="1" dirty="0"/>
              <a:t> de </a:t>
            </a:r>
            <a:r>
              <a:rPr lang="en-GB" sz="1900" b="1" dirty="0" err="1"/>
              <a:t>memoria</a:t>
            </a:r>
            <a:r>
              <a:rPr lang="en-GB" sz="1900" b="1" dirty="0"/>
              <a:t> de </a:t>
            </a:r>
            <a:r>
              <a:rPr lang="en-GB" sz="1900" b="1" dirty="0" err="1"/>
              <a:t>título</a:t>
            </a:r>
            <a:r>
              <a:rPr lang="en-GB" sz="1900" b="1" dirty="0"/>
              <a:t> </a:t>
            </a:r>
            <a:r>
              <a:rPr lang="en-GB" sz="1900" b="1" dirty="0" err="1"/>
              <a:t>conjunto</a:t>
            </a:r>
            <a:r>
              <a:rPr lang="en-GB" sz="1900" b="1" dirty="0"/>
              <a:t> </a:t>
            </a:r>
            <a:r>
              <a:rPr lang="en-GB" sz="1900" dirty="0"/>
              <a:t>(Lille) </a:t>
            </a:r>
            <a:r>
              <a:rPr lang="en-GB" sz="1900" dirty="0" err="1"/>
              <a:t>DigitalCastellano</a:t>
            </a:r>
            <a:r>
              <a:rPr lang="en-GB" sz="1900" dirty="0"/>
              <a:t>, </a:t>
            </a:r>
            <a:r>
              <a:rPr lang="en-GB" sz="1900" dirty="0" err="1"/>
              <a:t>portugués</a:t>
            </a:r>
            <a:r>
              <a:rPr lang="en-GB" sz="1900" dirty="0"/>
              <a:t>, </a:t>
            </a:r>
            <a:r>
              <a:rPr lang="en-GB" sz="1900" dirty="0" err="1"/>
              <a:t>francés</a:t>
            </a:r>
            <a:endParaRPr lang="es-ES" sz="1900" dirty="0"/>
          </a:p>
          <a:p>
            <a:endParaRPr lang="es-ES" dirty="0"/>
          </a:p>
          <a:p>
            <a:endParaRPr lang="es-ES" sz="1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665920" y="1782251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ENTREGABLES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390556" y="1758924"/>
            <a:ext cx="223224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ACTIVIDADES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094414" y="321297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Cuarta reunión de coordinación (marzo </a:t>
            </a:r>
            <a:r>
              <a:rPr lang="es-ES" b="1" dirty="0" smtClean="0"/>
              <a:t>2023</a:t>
            </a:r>
          </a:p>
          <a:p>
            <a:pPr lvl="0"/>
            <a:r>
              <a:rPr lang="es-ES" b="1" dirty="0" smtClean="0"/>
              <a:t>Zoom)</a:t>
            </a:r>
            <a:endParaRPr lang="es-ES" dirty="0"/>
          </a:p>
          <a:p>
            <a:pPr lvl="0"/>
            <a:r>
              <a:rPr lang="es-ES" dirty="0"/>
              <a:t>Memoria título conjunto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392" y="476672"/>
            <a:ext cx="12916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 (Difusión)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48" y="1772816"/>
            <a:ext cx="11717562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>
                <a:solidFill>
                  <a:srgbClr val="0070C0"/>
                </a:solidFill>
              </a:rPr>
              <a:t>Jornadas inicial de difusión </a:t>
            </a:r>
            <a:r>
              <a:rPr lang="es-ES" i="1" dirty="0">
                <a:solidFill>
                  <a:srgbClr val="0070C0"/>
                </a:solidFill>
              </a:rPr>
              <a:t>ad hoc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y su réplica en cada una de las Universidades </a:t>
            </a:r>
            <a:r>
              <a:rPr lang="es-ES" dirty="0" smtClean="0"/>
              <a:t>(</a:t>
            </a:r>
            <a:r>
              <a:rPr lang="es-ES" dirty="0"/>
              <a:t>septiembre 2022)</a:t>
            </a:r>
          </a:p>
          <a:p>
            <a:pPr lvl="0"/>
            <a:r>
              <a:rPr lang="es-ES" dirty="0">
                <a:solidFill>
                  <a:srgbClr val="0070C0"/>
                </a:solidFill>
              </a:rPr>
              <a:t>Inclusión del proyecto en las actividades de </a:t>
            </a:r>
            <a:r>
              <a:rPr lang="es-ES" dirty="0" smtClean="0">
                <a:solidFill>
                  <a:srgbClr val="0070C0"/>
                </a:solidFill>
              </a:rPr>
              <a:t>difusión SSRRII </a:t>
            </a:r>
            <a:endParaRPr lang="es-ES" dirty="0"/>
          </a:p>
          <a:p>
            <a:pPr lvl="0"/>
            <a:r>
              <a:rPr lang="es-ES" dirty="0" smtClean="0">
                <a:solidFill>
                  <a:srgbClr val="0070C0"/>
                </a:solidFill>
              </a:rPr>
              <a:t>Inclusión del proyecto en </a:t>
            </a:r>
            <a:r>
              <a:rPr lang="es-ES" dirty="0">
                <a:solidFill>
                  <a:srgbClr val="0070C0"/>
                </a:solidFill>
              </a:rPr>
              <a:t>el marco de los seminarios, congresos y demás actividades académicas</a:t>
            </a:r>
            <a:r>
              <a:rPr lang="es-ES" dirty="0"/>
              <a:t> que se celebren por las Universidades socias sobre las temáticas del proyecto (medio ambiente, salud y nuevas tecnologías).</a:t>
            </a:r>
          </a:p>
          <a:p>
            <a:pPr lvl="0"/>
            <a:r>
              <a:rPr lang="es-ES" dirty="0"/>
              <a:t>Distribución de la información generada y de los hitos del proyecto a través de </a:t>
            </a:r>
            <a:r>
              <a:rPr lang="es-ES" dirty="0">
                <a:solidFill>
                  <a:srgbClr val="0070C0"/>
                </a:solidFill>
              </a:rPr>
              <a:t>Redes sociales </a:t>
            </a:r>
            <a:r>
              <a:rPr lang="es-ES" dirty="0"/>
              <a:t>de cada una de las Universidades y en la web del proyecto.</a:t>
            </a:r>
          </a:p>
          <a:p>
            <a:pPr lvl="0"/>
            <a:r>
              <a:rPr lang="es-ES" dirty="0"/>
              <a:t>Difusión del proyecto en </a:t>
            </a:r>
            <a:r>
              <a:rPr lang="es-ES" dirty="0">
                <a:solidFill>
                  <a:srgbClr val="0070C0"/>
                </a:solidFill>
              </a:rPr>
              <a:t>medios de comunicación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892" y="254760"/>
            <a:ext cx="1292464" cy="12254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296067" y="6196504"/>
            <a:ext cx="3528392" cy="4247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Enviar a cebes@um.es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03263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3772" y="1484784"/>
            <a:ext cx="11665296" cy="4104456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ts val="1440"/>
              </a:lnSpc>
              <a:buNone/>
            </a:pPr>
            <a:endParaRPr lang="es-ES" sz="2500" b="1" dirty="0"/>
          </a:p>
          <a:p>
            <a:pPr marL="45720" indent="0">
              <a:lnSpc>
                <a:spcPct val="150000"/>
              </a:lnSpc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Comisión académica plenaria</a:t>
            </a:r>
            <a:r>
              <a:rPr lang="es-ES" dirty="0"/>
              <a:t> (representantes de los equipos académicos de las Universidades)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Sub-Comisión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académica perfil salud y nuevas tecnologías</a:t>
            </a:r>
            <a:r>
              <a:rPr lang="es-ES" dirty="0"/>
              <a:t>: 1 representante por cada </a:t>
            </a:r>
            <a:r>
              <a:rPr lang="es-ES" dirty="0" smtClean="0"/>
              <a:t>	una </a:t>
            </a:r>
            <a:r>
              <a:rPr lang="es-ES" dirty="0"/>
              <a:t>de las siguientes Universidades: UMU, LILLE, MONTREAL, COIMBRA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	Sub-Comisión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académica perfil ambiental</a:t>
            </a:r>
            <a:r>
              <a:rPr lang="es-ES" dirty="0"/>
              <a:t>: 1 representante por cada una de las </a:t>
            </a:r>
            <a:r>
              <a:rPr lang="es-ES" dirty="0" smtClean="0"/>
              <a:t>	siguientes </a:t>
            </a:r>
            <a:r>
              <a:rPr lang="es-ES" dirty="0"/>
              <a:t>Universidades: UMU, LIMOGES, LITORAL, COIMBRA, UCR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Comité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de Calidad de Gestión </a:t>
            </a:r>
            <a:r>
              <a:rPr lang="es-ES" dirty="0"/>
              <a:t>(MQC). 1 </a:t>
            </a:r>
            <a:r>
              <a:rPr lang="es-ES" dirty="0" smtClean="0"/>
              <a:t>representante (técnico) </a:t>
            </a:r>
            <a:r>
              <a:rPr lang="es-ES" dirty="0"/>
              <a:t>por Universidad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Comité de Calidad Académica </a:t>
            </a:r>
            <a:r>
              <a:rPr lang="es-ES" dirty="0"/>
              <a:t>(AQC). 1 </a:t>
            </a:r>
            <a:r>
              <a:rPr lang="es-ES" dirty="0" smtClean="0"/>
              <a:t>representante (académico) </a:t>
            </a:r>
            <a:r>
              <a:rPr lang="es-ES" dirty="0"/>
              <a:t>por Universidad</a:t>
            </a:r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10585176" cy="106613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segundo.-</a:t>
            </a:r>
            <a:r>
              <a:rPr lang="es-ES" b="1" dirty="0"/>
              <a:t> PROPUESTA Y </a:t>
            </a:r>
            <a:r>
              <a:rPr lang="es-ES" b="1" dirty="0" smtClean="0"/>
              <a:t>NOMBRAMIENTO</a:t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4078188" y="5733256"/>
            <a:ext cx="3528392" cy="4247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Enviar a cebes@um.es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4507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772" y="274638"/>
            <a:ext cx="11737304" cy="13255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s-ES" b="1" dirty="0"/>
              <a:t>TERCERO.- PRESENTACIÓN DEL DOBLE/TRIPLE TÍTULO EN BIODERECHO AMBIENTAL (UMU-LIMOGES-UNL</a:t>
            </a:r>
            <a:r>
              <a:rPr lang="es-ES" b="1" dirty="0" smtClean="0"/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ES" dirty="0"/>
              <a:t>Semestre 1. Universidad de Murcia (España):</a:t>
            </a:r>
            <a:r>
              <a:rPr lang="es-ES" b="1" dirty="0"/>
              <a:t> Master en </a:t>
            </a:r>
            <a:r>
              <a:rPr lang="es-ES" b="1" dirty="0" err="1"/>
              <a:t>Bioderecho</a:t>
            </a:r>
            <a:r>
              <a:rPr lang="es-ES" b="1" dirty="0"/>
              <a:t>: Derecho, ética y ciencia</a:t>
            </a:r>
            <a:endParaRPr lang="es-ES" dirty="0"/>
          </a:p>
          <a:p>
            <a:r>
              <a:rPr lang="es-ES" b="1" u="sng" dirty="0">
                <a:hlinkClick r:id="rId2"/>
              </a:rPr>
              <a:t>https://www.um.es/web/estudios/masteres/bioderecho</a:t>
            </a:r>
            <a:endParaRPr lang="es-ES" dirty="0"/>
          </a:p>
          <a:p>
            <a:pPr marL="45720" indent="0">
              <a:buNone/>
            </a:pPr>
            <a:r>
              <a:rPr lang="es-ES" dirty="0"/>
              <a:t>Semestre 2. Universidad de Limoges (Francia):</a:t>
            </a:r>
            <a:r>
              <a:rPr lang="es-ES" b="1" dirty="0"/>
              <a:t> </a:t>
            </a:r>
            <a:r>
              <a:rPr lang="es-AR" b="1" dirty="0"/>
              <a:t>Master 2 </a:t>
            </a:r>
            <a:r>
              <a:rPr lang="es-AR" b="1" dirty="0" err="1"/>
              <a:t>droit</a:t>
            </a:r>
            <a:r>
              <a:rPr lang="es-AR" b="1" dirty="0"/>
              <a:t> de </a:t>
            </a:r>
            <a:r>
              <a:rPr lang="es-AR" b="1" dirty="0" err="1"/>
              <a:t>l’environnement</a:t>
            </a:r>
            <a:r>
              <a:rPr lang="es-AR" b="1" dirty="0"/>
              <a:t>, de </a:t>
            </a:r>
            <a:r>
              <a:rPr lang="es-AR" b="1" dirty="0" err="1"/>
              <a:t>l’Aménagement</a:t>
            </a:r>
            <a:r>
              <a:rPr lang="es-AR" b="1" dirty="0"/>
              <a:t> et de </a:t>
            </a:r>
            <a:r>
              <a:rPr lang="es-AR" b="1" dirty="0" err="1"/>
              <a:t>l’Urbanisme</a:t>
            </a:r>
            <a:endParaRPr lang="es-ES" dirty="0"/>
          </a:p>
          <a:p>
            <a:pPr marL="45720" indent="0">
              <a:buNone/>
            </a:pPr>
            <a:r>
              <a:rPr lang="es-ES" dirty="0"/>
              <a:t>Semestre 3. Universidad Nacional del Litoral (Argentina)</a:t>
            </a:r>
            <a:r>
              <a:rPr lang="es-AR" b="1" dirty="0"/>
              <a:t> Especialista en Derecho Ambiental y Urbanístico </a:t>
            </a:r>
            <a:endParaRPr lang="es-ES" dirty="0"/>
          </a:p>
          <a:p>
            <a:r>
              <a:rPr lang="es-ES" b="1" u="sng" dirty="0">
                <a:hlinkClick r:id="rId3"/>
              </a:rPr>
              <a:t>https://www.unl.edu.ar/carreras/especializacion-en-derecho-ambiental-y-tutela-del-patrimonio-cultural/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681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1804" y="620688"/>
            <a:ext cx="11089232" cy="168560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s-ES" b="1" dirty="0"/>
              <a:t>CUARTO.- PRESENTACIÓN DE PROPUESTA DE SEMINARIO DE INNOVACIÓN DOCENTE (U. COIMBRA</a:t>
            </a:r>
            <a:r>
              <a:rPr lang="es-ES" b="1" dirty="0" smtClean="0"/>
              <a:t>)</a:t>
            </a:r>
            <a:endParaRPr lang="es-ES" dirty="0"/>
          </a:p>
        </p:txBody>
      </p:sp>
      <p:sp>
        <p:nvSpPr>
          <p:cNvPr id="6" name="Doble onda 5"/>
          <p:cNvSpPr/>
          <p:nvPr/>
        </p:nvSpPr>
        <p:spPr>
          <a:xfrm>
            <a:off x="3646140" y="3645024"/>
            <a:ext cx="4104456" cy="1514933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discutir y acordar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78126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804" y="274638"/>
            <a:ext cx="11017224" cy="13255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s-ES" b="1" dirty="0"/>
              <a:t>QUINTO.- PRESENTACIÓN DEL BORRADOR/MODELO DE GUÍA DOCENTE (UNL)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006180" y="3068960"/>
            <a:ext cx="3554523" cy="1656184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discutir y acordar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752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10565430" cy="13255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ES" b="1" dirty="0"/>
              <a:t>SEXTO.- PRESENTACIÓN DE LA WEB DEL </a:t>
            </a:r>
            <a:r>
              <a:rPr lang="es-ES" b="1" dirty="0" smtClean="0"/>
              <a:t>PROYECTO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5900" y="1988840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Provisionalmente:  </a:t>
            </a:r>
            <a:r>
              <a:rPr lang="es-ES" b="1" dirty="0"/>
              <a:t> </a:t>
            </a:r>
            <a:r>
              <a:rPr lang="es-ES" dirty="0">
                <a:hlinkClick r:id="rId2"/>
              </a:rPr>
              <a:t>http://umucebes.es/proyectos/bioderecho-de-la-globalizacion-etica-salud-y-medio-ambiente</a:t>
            </a:r>
            <a:r>
              <a:rPr lang="es-ES" dirty="0" smtClean="0">
                <a:hlinkClick r:id="rId2"/>
              </a:rPr>
              <a:t>/</a:t>
            </a:r>
            <a:endParaRPr lang="es-ES" dirty="0" smtClean="0"/>
          </a:p>
          <a:p>
            <a:r>
              <a:rPr lang="es-ES" dirty="0" smtClean="0"/>
              <a:t>Propuesta de estructura</a:t>
            </a:r>
          </a:p>
          <a:p>
            <a:pPr marL="45720" indent="0">
              <a:buNone/>
            </a:pPr>
            <a:r>
              <a:rPr lang="es-ES" dirty="0" smtClean="0"/>
              <a:t>Inicio</a:t>
            </a:r>
          </a:p>
          <a:p>
            <a:pPr marL="45720" indent="0">
              <a:buNone/>
            </a:pPr>
            <a:r>
              <a:rPr lang="es-ES" dirty="0" smtClean="0"/>
              <a:t>Proyecto</a:t>
            </a:r>
          </a:p>
          <a:p>
            <a:pPr marL="45720" indent="0">
              <a:buNone/>
            </a:pPr>
            <a:r>
              <a:rPr lang="es-ES" dirty="0" smtClean="0"/>
              <a:t>Equipo</a:t>
            </a:r>
          </a:p>
          <a:p>
            <a:pPr marL="45720" indent="0">
              <a:buNone/>
            </a:pPr>
            <a:r>
              <a:rPr lang="es-ES" dirty="0" smtClean="0"/>
              <a:t>Actividades</a:t>
            </a:r>
          </a:p>
          <a:p>
            <a:pPr marL="45720" indent="0">
              <a:buNone/>
            </a:pPr>
            <a:r>
              <a:rPr lang="es-ES" dirty="0" smtClean="0"/>
              <a:t>Noticias</a:t>
            </a:r>
          </a:p>
          <a:p>
            <a:pPr marL="45720" indent="0">
              <a:buNone/>
            </a:pPr>
            <a:r>
              <a:rPr lang="es-ES" dirty="0" smtClean="0"/>
              <a:t>PERFIL TWITER 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692" y="3284984"/>
            <a:ext cx="2443772" cy="2316048"/>
          </a:xfrm>
          <a:prstGeom prst="rect">
            <a:avLst/>
          </a:prstGeom>
        </p:spPr>
      </p:pic>
      <p:sp>
        <p:nvSpPr>
          <p:cNvPr id="5" name="Doble onda 4"/>
          <p:cNvSpPr/>
          <p:nvPr/>
        </p:nvSpPr>
        <p:spPr>
          <a:xfrm>
            <a:off x="4150196" y="3861048"/>
            <a:ext cx="3888432" cy="1427813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discutir y acordar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54615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549796" y="379762"/>
            <a:ext cx="10401672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endParaRPr lang="es-ES" dirty="0" smtClean="0"/>
          </a:p>
          <a:p>
            <a:r>
              <a:rPr lang="es-ES" b="1" dirty="0" smtClean="0"/>
              <a:t>ACCIÓN PREPARATORIA DE DISEÑO ERASMUS MUNDUS (</a:t>
            </a:r>
            <a:r>
              <a:rPr lang="es-ES" b="1" dirty="0" err="1" smtClean="0"/>
              <a:t>emjm-design</a:t>
            </a:r>
            <a:r>
              <a:rPr lang="es-ES" b="1" dirty="0" smtClean="0"/>
              <a:t>) </a:t>
            </a:r>
            <a:r>
              <a:rPr lang="es-ES" sz="2700" b="1" dirty="0" err="1" smtClean="0"/>
              <a:t>biolaw</a:t>
            </a:r>
            <a:r>
              <a:rPr lang="es-ES" sz="2700" b="1" dirty="0" smtClean="0"/>
              <a:t> global</a:t>
            </a:r>
            <a:endParaRPr lang="es-ES" sz="27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244" y="1705324"/>
            <a:ext cx="3888432" cy="1963082"/>
          </a:xfrm>
          <a:prstGeom prst="rect">
            <a:avLst/>
          </a:prstGeom>
        </p:spPr>
      </p:pic>
      <p:sp>
        <p:nvSpPr>
          <p:cNvPr id="6" name="Flecha abajo 5"/>
          <p:cNvSpPr/>
          <p:nvPr/>
        </p:nvSpPr>
        <p:spPr>
          <a:xfrm rot="16200000">
            <a:off x="3034072" y="2000122"/>
            <a:ext cx="1080120" cy="8640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7" name="CuadroTexto 6"/>
          <p:cNvSpPr txBox="1"/>
          <p:nvPr/>
        </p:nvSpPr>
        <p:spPr>
          <a:xfrm>
            <a:off x="981844" y="2219803"/>
            <a:ext cx="172819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OBJETIVO</a:t>
            </a:r>
            <a:endParaRPr lang="es-E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49796" y="4326491"/>
            <a:ext cx="7200800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FUTURA SOLICITUD ERASMUS MUNDUS </a:t>
            </a:r>
            <a:endParaRPr lang="es-ES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8614692" y="1975901"/>
            <a:ext cx="3384376" cy="14219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15 MESES</a:t>
            </a:r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 smtClean="0"/>
              <a:t>INICIO: 1/02/2022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FIN: 30/04/2023</a:t>
            </a:r>
            <a:endParaRPr lang="es-ES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822604" y="4014702"/>
            <a:ext cx="4032448" cy="10895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PRÓXIMA CONVOCATORIA FEBRERO 2023</a:t>
            </a:r>
            <a:endParaRPr lang="es-ES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80333" y="5270625"/>
            <a:ext cx="172819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OBJETIVO</a:t>
            </a:r>
            <a:endParaRPr lang="es-ES" sz="2400" dirty="0"/>
          </a:p>
        </p:txBody>
      </p:sp>
      <p:sp>
        <p:nvSpPr>
          <p:cNvPr id="13" name="Flecha abajo 12"/>
          <p:cNvSpPr/>
          <p:nvPr/>
        </p:nvSpPr>
        <p:spPr>
          <a:xfrm rot="16200000">
            <a:off x="2962064" y="5050943"/>
            <a:ext cx="1080120" cy="8640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4" name="CuadroTexto 13"/>
          <p:cNvSpPr txBox="1"/>
          <p:nvPr/>
        </p:nvSpPr>
        <p:spPr>
          <a:xfrm>
            <a:off x="1053852" y="3159014"/>
            <a:ext cx="15121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“diseño”</a:t>
            </a:r>
            <a:endParaRPr lang="es-ES" sz="2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366220" y="5157192"/>
            <a:ext cx="669674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 smtClean="0"/>
              <a:t>FINANCIACIÓN DE LA MOVILIDAD DE ALUMNOS Y PROFESORES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 smtClean="0"/>
              <a:t>SELLO Erasmus </a:t>
            </a:r>
            <a:r>
              <a:rPr lang="es-ES" sz="2400" dirty="0" err="1"/>
              <a:t>M</a:t>
            </a:r>
            <a:r>
              <a:rPr lang="es-ES" sz="2400" dirty="0" err="1" smtClean="0"/>
              <a:t>undus</a:t>
            </a:r>
            <a:r>
              <a:rPr lang="es-ES" sz="2400" dirty="0" smtClean="0"/>
              <a:t> de los </a:t>
            </a:r>
            <a:r>
              <a:rPr lang="es-ES" sz="2400" dirty="0" err="1" smtClean="0"/>
              <a:t>masteres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431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77788" y="476672"/>
            <a:ext cx="11521280" cy="6336704"/>
          </a:xfrm>
        </p:spPr>
        <p:txBody>
          <a:bodyPr>
            <a:normAutofit fontScale="55000" lnSpcReduction="20000"/>
          </a:bodyPr>
          <a:lstStyle/>
          <a:p>
            <a:pPr marL="45720" indent="0" algn="ctr">
              <a:buNone/>
            </a:pPr>
            <a:r>
              <a:rPr lang="es-ES" sz="3600" b="1" u="sng" dirty="0"/>
              <a:t>ORDEN DEL </a:t>
            </a:r>
            <a:r>
              <a:rPr lang="es-ES" sz="3600" b="1" u="sng" dirty="0" smtClean="0"/>
              <a:t>DÍA (Reunión de lanzamiento)</a:t>
            </a:r>
            <a:r>
              <a:rPr lang="es-ES" sz="3600" b="1" dirty="0"/>
              <a:t/>
            </a:r>
            <a:br>
              <a:rPr lang="es-ES" sz="3600" b="1" dirty="0"/>
            </a:br>
            <a:endParaRPr lang="es-ES" sz="3600" b="1" dirty="0"/>
          </a:p>
          <a:p>
            <a:pPr marL="45720" indent="0">
              <a:lnSpc>
                <a:spcPts val="1440"/>
              </a:lnSpc>
              <a:buNone/>
            </a:pPr>
            <a:r>
              <a:rPr lang="es-ES" sz="2500" b="1" dirty="0" smtClean="0"/>
              <a:t>PRIMERO.- PRESENTACIÓN PROYECTO BIOLAW GLOBAL </a:t>
            </a:r>
          </a:p>
          <a:p>
            <a:pPr marL="45720" indent="0">
              <a:lnSpc>
                <a:spcPts val="1440"/>
              </a:lnSpc>
              <a:buNone/>
            </a:pPr>
            <a:r>
              <a:rPr lang="es-ES" sz="2500" b="1" dirty="0" smtClean="0"/>
              <a:t>SEGUNDO.- 2º. PROPUESTA Y NOMBRAMIENTO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Comisión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académica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plenaria</a:t>
            </a:r>
            <a:r>
              <a:rPr lang="es-ES" dirty="0" smtClean="0"/>
              <a:t> </a:t>
            </a:r>
            <a:r>
              <a:rPr lang="es-ES" dirty="0"/>
              <a:t>(representantes de los equipos académicos de las </a:t>
            </a:r>
            <a:r>
              <a:rPr lang="es-ES" dirty="0" smtClean="0"/>
              <a:t>Universidades)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Sub-Comisión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académica perfil salud y nuevas tecnologías</a:t>
            </a:r>
            <a:r>
              <a:rPr lang="es-ES" dirty="0"/>
              <a:t>: 1 representante por cada una de las siguientes Universidades: UMU, LILLE, MONTREAL, COIMBRA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Sub-Comisión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académica perfil ambiental</a:t>
            </a:r>
            <a:r>
              <a:rPr lang="es-ES" dirty="0"/>
              <a:t>: 1 representante por cada una de las siguientes Universidades: UMU, LIMOGES, LITORAL, COIMBRA, </a:t>
            </a:r>
            <a:r>
              <a:rPr lang="es-ES" dirty="0" smtClean="0"/>
              <a:t>UCR</a:t>
            </a:r>
            <a:endParaRPr lang="es-ES" dirty="0"/>
          </a:p>
          <a:p>
            <a:pPr marL="45720" indent="0">
              <a:lnSpc>
                <a:spcPct val="12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Comité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de Calidad de Gestión </a:t>
            </a:r>
            <a:r>
              <a:rPr lang="es-ES" dirty="0"/>
              <a:t>(MQC). 1 representante por </a:t>
            </a:r>
            <a:r>
              <a:rPr lang="es-ES" dirty="0" smtClean="0"/>
              <a:t>Universidad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Comité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de Calidad Académica </a:t>
            </a:r>
            <a:r>
              <a:rPr lang="es-ES" dirty="0"/>
              <a:t>(AQC). </a:t>
            </a:r>
            <a:r>
              <a:rPr lang="es-ES" dirty="0" smtClean="0"/>
              <a:t>1 representante por Universidad</a:t>
            </a:r>
            <a:endParaRPr lang="es-ES" dirty="0"/>
          </a:p>
          <a:p>
            <a:pPr marL="45720" indent="0">
              <a:lnSpc>
                <a:spcPts val="1440"/>
              </a:lnSpc>
              <a:buNone/>
            </a:pPr>
            <a:r>
              <a:rPr lang="es-ES" sz="2500" b="1" dirty="0" smtClean="0"/>
              <a:t>TERCERO.- PRESENTACIÓN DEL DOBLE/TRIPLE TÍTULO EN BIODERECHO AMBIENTAL (UMU-LIMOGES-UNL) </a:t>
            </a:r>
            <a:r>
              <a:rPr lang="es-ES" dirty="0" smtClean="0"/>
              <a:t>en </a:t>
            </a:r>
            <a:r>
              <a:rPr lang="es-ES" dirty="0"/>
              <a:t>tramitación</a:t>
            </a:r>
            <a:br>
              <a:rPr lang="es-ES" dirty="0"/>
            </a:br>
            <a:endParaRPr lang="es-ES" dirty="0"/>
          </a:p>
          <a:p>
            <a:pPr marL="45720" indent="0">
              <a:lnSpc>
                <a:spcPts val="1440"/>
              </a:lnSpc>
              <a:buNone/>
            </a:pPr>
            <a:r>
              <a:rPr lang="es-ES" b="1" dirty="0" smtClean="0"/>
              <a:t>CUARTO.- PRESENTACIÓN DE PROPUESTA DE SEMINARIO DE INNOVACIÓN DOCENTE (U. COIMBRA)</a:t>
            </a:r>
          </a:p>
          <a:p>
            <a:pPr marL="45720" indent="0">
              <a:lnSpc>
                <a:spcPts val="1440"/>
              </a:lnSpc>
              <a:buNone/>
            </a:pPr>
            <a:r>
              <a:rPr lang="es-ES" b="1" dirty="0" smtClean="0"/>
              <a:t>QUINTO.- PRESENTACIÓN DEL BORRADOR/MODELO DE GUÍA DOCENTE (UNL)</a:t>
            </a:r>
          </a:p>
          <a:p>
            <a:pPr marL="45720" indent="0">
              <a:lnSpc>
                <a:spcPts val="1440"/>
              </a:lnSpc>
              <a:buNone/>
            </a:pPr>
            <a:r>
              <a:rPr lang="es-ES" b="1" dirty="0" smtClean="0"/>
              <a:t>SEXTO.- PRESENTACIÓN DE LA WEB DEL PROYECTO</a:t>
            </a:r>
          </a:p>
          <a:p>
            <a:pPr marL="45720" indent="0">
              <a:lnSpc>
                <a:spcPts val="1440"/>
              </a:lnSpc>
              <a:buNone/>
            </a:pPr>
            <a:r>
              <a:rPr lang="es-ES" b="1" dirty="0" smtClean="0"/>
              <a:t> </a:t>
            </a:r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://umucebes.es/proyectos/bioderecho-de-la-globalizacion-etica-salud-y-medio-ambiente</a:t>
            </a:r>
            <a:r>
              <a:rPr lang="es-ES" dirty="0" smtClean="0">
                <a:hlinkClick r:id="rId2"/>
              </a:rPr>
              <a:t>/</a:t>
            </a:r>
            <a:endParaRPr lang="es-ES" dirty="0" smtClean="0"/>
          </a:p>
          <a:p>
            <a:pPr marL="4572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824" y="116632"/>
            <a:ext cx="1307244" cy="124058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3225" y="1357218"/>
            <a:ext cx="1285843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772" y="335584"/>
            <a:ext cx="9341294" cy="1325562"/>
          </a:xfrm>
          <a:solidFill>
            <a:schemeClr val="accent6"/>
          </a:solidFill>
        </p:spPr>
        <p:txBody>
          <a:bodyPr/>
          <a:lstStyle/>
          <a:p>
            <a:r>
              <a:rPr lang="es-ES" b="1" dirty="0" smtClean="0"/>
              <a:t>Primero.- Presentación </a:t>
            </a:r>
            <a:r>
              <a:rPr lang="es-ES" b="1" dirty="0"/>
              <a:t>del proyecto BIOLAW Global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7614" y="2852936"/>
            <a:ext cx="9753600" cy="22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s-ES" dirty="0" smtClean="0"/>
              <a:t>Propuesta de Máster </a:t>
            </a:r>
            <a:r>
              <a:rPr lang="es-ES" dirty="0"/>
              <a:t>internacional </a:t>
            </a:r>
            <a:r>
              <a:rPr lang="es-ES" dirty="0" smtClean="0"/>
              <a:t>¿conjunto?¿dobles? </a:t>
            </a:r>
            <a:r>
              <a:rPr lang="es-ES" dirty="0"/>
              <a:t>en </a:t>
            </a:r>
            <a:r>
              <a:rPr lang="es-ES" dirty="0" err="1" smtClean="0"/>
              <a:t>Bioderecho</a:t>
            </a:r>
            <a:endParaRPr lang="es-ES" dirty="0" smtClean="0"/>
          </a:p>
          <a:p>
            <a:pPr marL="45720" indent="0">
              <a:buNone/>
            </a:pPr>
            <a:r>
              <a:rPr lang="es-ES" dirty="0" smtClean="0"/>
              <a:t>(2 especializaciones)</a:t>
            </a:r>
          </a:p>
          <a:p>
            <a:pPr marL="502920" indent="-457200">
              <a:buAutoNum type="arabicPeriod"/>
            </a:pPr>
            <a:r>
              <a:rPr lang="es-ES" b="1" dirty="0" smtClean="0"/>
              <a:t>Salud </a:t>
            </a:r>
            <a:r>
              <a:rPr lang="es-ES" b="1" dirty="0"/>
              <a:t>y las nuevas tecnologías</a:t>
            </a:r>
            <a:r>
              <a:rPr lang="es-ES" dirty="0"/>
              <a:t> </a:t>
            </a:r>
            <a:r>
              <a:rPr lang="es-ES" dirty="0" smtClean="0"/>
              <a:t>(ya existe)</a:t>
            </a:r>
          </a:p>
          <a:p>
            <a:pPr marL="502920" indent="-457200">
              <a:buAutoNum type="arabicPeriod"/>
            </a:pPr>
            <a:r>
              <a:rPr lang="es-ES" b="1" dirty="0" smtClean="0"/>
              <a:t>Medio </a:t>
            </a:r>
            <a:r>
              <a:rPr lang="es-ES" b="1" dirty="0"/>
              <a:t>ambiente y el cambio </a:t>
            </a:r>
            <a:r>
              <a:rPr lang="es-ES" b="1" dirty="0" smtClean="0"/>
              <a:t>climático</a:t>
            </a:r>
            <a:r>
              <a:rPr lang="es-ES" dirty="0" smtClean="0"/>
              <a:t> (en tramitación)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557908" y="5229200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s-ES" dirty="0" smtClean="0"/>
              <a:t>líneas </a:t>
            </a:r>
            <a:r>
              <a:rPr lang="es-ES" dirty="0"/>
              <a:t>punteras imprescindibles para afrontar con solvencia los retos éticos y jurídicos de la sociedad del siglo XXI desde la perspectiva de los derechos humanos.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47145" y="2268209"/>
            <a:ext cx="273630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OBJETIVO FINAL 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58508" y="2234285"/>
            <a:ext cx="1656184" cy="4247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Abril 2023</a:t>
            </a:r>
            <a:endParaRPr lang="es-ES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5176" y="162527"/>
            <a:ext cx="2152075" cy="204233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721" y="2299241"/>
            <a:ext cx="883777" cy="45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1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781" y="210433"/>
            <a:ext cx="2152383" cy="203988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3812" y="1014353"/>
            <a:ext cx="273630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b="1" dirty="0" smtClean="0"/>
              <a:t>1. ANTEDEDENTES</a:t>
            </a:r>
            <a:endParaRPr lang="es-ES" sz="24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382444" y="2250322"/>
            <a:ext cx="28803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accent6"/>
                </a:solidFill>
              </a:rPr>
              <a:t>doble título </a:t>
            </a:r>
            <a:r>
              <a:rPr lang="es-ES" dirty="0">
                <a:solidFill>
                  <a:schemeClr val="accent6"/>
                </a:solidFill>
              </a:rPr>
              <a:t>de Master hispano-francés en </a:t>
            </a:r>
            <a:r>
              <a:rPr lang="es-ES" b="1" dirty="0">
                <a:solidFill>
                  <a:schemeClr val="accent6"/>
                </a:solidFill>
              </a:rPr>
              <a:t>Derecho de las </a:t>
            </a:r>
            <a:r>
              <a:rPr lang="es-ES" b="1" dirty="0">
                <a:solidFill>
                  <a:srgbClr val="00B050"/>
                </a:solidFill>
              </a:rPr>
              <a:t>nuevas </a:t>
            </a:r>
            <a:r>
              <a:rPr lang="es-ES" b="1" dirty="0" smtClean="0">
                <a:solidFill>
                  <a:srgbClr val="00B050"/>
                </a:solidFill>
              </a:rPr>
              <a:t>tecnologías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solidFill>
                  <a:schemeClr val="accent6"/>
                </a:solidFill>
              </a:rPr>
              <a:t>(</a:t>
            </a:r>
            <a:r>
              <a:rPr lang="es-ES" b="1" dirty="0">
                <a:solidFill>
                  <a:schemeClr val="accent6"/>
                </a:solidFill>
              </a:rPr>
              <a:t>UMU-ULILLE</a:t>
            </a:r>
            <a:r>
              <a:rPr lang="es-ES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867980" y="4933203"/>
            <a:ext cx="2758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6"/>
                </a:solidFill>
              </a:rPr>
              <a:t>doble título</a:t>
            </a:r>
            <a:r>
              <a:rPr lang="es-ES" dirty="0">
                <a:solidFill>
                  <a:schemeClr val="accent6"/>
                </a:solidFill>
              </a:rPr>
              <a:t> de Master franco-argentino en </a:t>
            </a:r>
            <a:r>
              <a:rPr lang="es-ES" b="1" dirty="0">
                <a:solidFill>
                  <a:schemeClr val="accent6"/>
                </a:solidFill>
              </a:rPr>
              <a:t>Derecho </a:t>
            </a:r>
            <a:r>
              <a:rPr lang="es-ES" b="1" dirty="0" smtClean="0">
                <a:solidFill>
                  <a:srgbClr val="00B050"/>
                </a:solidFill>
              </a:rPr>
              <a:t>Ambiental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(</a:t>
            </a:r>
            <a:r>
              <a:rPr lang="es-ES" b="1" dirty="0">
                <a:solidFill>
                  <a:schemeClr val="accent6"/>
                </a:solidFill>
              </a:rPr>
              <a:t>ULIMOGES-UNLITORAL</a:t>
            </a:r>
            <a:r>
              <a:rPr lang="es-ES" dirty="0" smtClean="0">
                <a:solidFill>
                  <a:schemeClr val="accent6"/>
                </a:solidFill>
              </a:rPr>
              <a:t>)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0" name="Conector 9"/>
          <p:cNvSpPr/>
          <p:nvPr/>
        </p:nvSpPr>
        <p:spPr>
          <a:xfrm>
            <a:off x="5446340" y="2924944"/>
            <a:ext cx="72008" cy="72008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1" name="Conector 10"/>
          <p:cNvSpPr/>
          <p:nvPr/>
        </p:nvSpPr>
        <p:spPr>
          <a:xfrm>
            <a:off x="5662364" y="2420888"/>
            <a:ext cx="72008" cy="72008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6" name="Conector 15"/>
          <p:cNvSpPr/>
          <p:nvPr/>
        </p:nvSpPr>
        <p:spPr>
          <a:xfrm flipH="1">
            <a:off x="717135" y="5580948"/>
            <a:ext cx="72008" cy="90919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7" name="Conector 16"/>
          <p:cNvSpPr/>
          <p:nvPr/>
        </p:nvSpPr>
        <p:spPr>
          <a:xfrm flipV="1">
            <a:off x="5626360" y="2591001"/>
            <a:ext cx="72008" cy="7200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1838380" y="3232125"/>
            <a:ext cx="3012972" cy="19109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V="1">
            <a:off x="5356330" y="2521388"/>
            <a:ext cx="180020" cy="328735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5950396" y="3583490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http://master.umucebes.es/doble-titulo-de-master-hispano-frances/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937154" y="2280530"/>
            <a:ext cx="10081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1)</a:t>
            </a:r>
            <a:endParaRPr lang="es-ES" sz="24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422004" y="5011416"/>
            <a:ext cx="10081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/>
              <a:t>2</a:t>
            </a:r>
            <a:r>
              <a:rPr lang="es-ES" sz="2400" smtClean="0"/>
              <a:t>)</a:t>
            </a:r>
            <a:endParaRPr lang="es-ES" sz="2400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4378" y="2467679"/>
            <a:ext cx="1285843" cy="66452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00503" y="2839643"/>
            <a:ext cx="2304256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MONTREAL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UCR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COIMBRA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Paris I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UCR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CIRB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sz="1400" dirty="0" smtClean="0"/>
              <a:t>CSIC</a:t>
            </a:r>
            <a:endParaRPr lang="es-ES" sz="1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33772" y="2280530"/>
            <a:ext cx="301109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Colaboraciones </a:t>
            </a:r>
            <a:endParaRPr lang="es-ES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243188" y="5208369"/>
            <a:ext cx="39604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3600" dirty="0" smtClean="0"/>
              <a:t>+</a:t>
            </a:r>
            <a:endParaRPr lang="es-ES" sz="3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237145" y="5368582"/>
            <a:ext cx="93610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/>
              <a:t>UMU</a:t>
            </a:r>
            <a:endParaRPr lang="es-ES" sz="2400" dirty="0"/>
          </a:p>
        </p:txBody>
      </p:sp>
      <p:sp>
        <p:nvSpPr>
          <p:cNvPr id="13" name="Flecha curvada hacia abajo 12"/>
          <p:cNvSpPr/>
          <p:nvPr/>
        </p:nvSpPr>
        <p:spPr>
          <a:xfrm>
            <a:off x="5881055" y="4452833"/>
            <a:ext cx="3384376" cy="74561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9415090" y="5350623"/>
            <a:ext cx="20079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b="1" dirty="0" smtClean="0">
                <a:solidFill>
                  <a:schemeClr val="accent6"/>
                </a:solidFill>
              </a:rPr>
              <a:t>Triple título</a:t>
            </a:r>
            <a:endParaRPr lang="es-ES" sz="2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311120" y="2924170"/>
            <a:ext cx="35476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E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6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6770" y="218248"/>
            <a:ext cx="1519581" cy="14401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8437" y="2579566"/>
            <a:ext cx="28803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accent6"/>
                </a:solidFill>
              </a:rPr>
              <a:t>doble título </a:t>
            </a:r>
            <a:r>
              <a:rPr lang="es-ES" dirty="0">
                <a:solidFill>
                  <a:schemeClr val="accent6"/>
                </a:solidFill>
              </a:rPr>
              <a:t>de Master hispano-francés en </a:t>
            </a:r>
            <a:r>
              <a:rPr lang="es-ES" b="1" dirty="0">
                <a:solidFill>
                  <a:schemeClr val="accent6"/>
                </a:solidFill>
              </a:rPr>
              <a:t>Derecho de las nuevas </a:t>
            </a:r>
            <a:r>
              <a:rPr lang="es-ES" b="1" dirty="0" smtClean="0">
                <a:solidFill>
                  <a:schemeClr val="accent6"/>
                </a:solidFill>
              </a:rPr>
              <a:t>tecnologías</a:t>
            </a:r>
          </a:p>
          <a:p>
            <a:pPr>
              <a:lnSpc>
                <a:spcPct val="90000"/>
              </a:lnSpc>
            </a:pPr>
            <a:r>
              <a:rPr lang="es-ES" dirty="0" smtClean="0">
                <a:solidFill>
                  <a:schemeClr val="accent6"/>
                </a:solidFill>
              </a:rPr>
              <a:t>(</a:t>
            </a:r>
            <a:r>
              <a:rPr lang="es-ES" b="1" dirty="0">
                <a:solidFill>
                  <a:schemeClr val="accent6"/>
                </a:solidFill>
              </a:rPr>
              <a:t>UMU-ULILLE</a:t>
            </a:r>
            <a:r>
              <a:rPr lang="es-ES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43" y="4437112"/>
            <a:ext cx="2758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6"/>
                </a:solidFill>
              </a:rPr>
              <a:t>doble título</a:t>
            </a:r>
            <a:r>
              <a:rPr lang="es-ES" dirty="0">
                <a:solidFill>
                  <a:schemeClr val="accent6"/>
                </a:solidFill>
              </a:rPr>
              <a:t> de Master franco-argentino en </a:t>
            </a:r>
            <a:r>
              <a:rPr lang="es-ES" b="1" dirty="0">
                <a:solidFill>
                  <a:schemeClr val="accent6"/>
                </a:solidFill>
              </a:rPr>
              <a:t>Derecho </a:t>
            </a:r>
            <a:r>
              <a:rPr lang="es-ES" b="1" dirty="0" smtClean="0">
                <a:solidFill>
                  <a:schemeClr val="accent6"/>
                </a:solidFill>
              </a:rPr>
              <a:t>Ambiental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(</a:t>
            </a:r>
            <a:r>
              <a:rPr lang="es-ES" b="1" dirty="0">
                <a:solidFill>
                  <a:schemeClr val="accent6"/>
                </a:solidFill>
              </a:rPr>
              <a:t>ULIMOGES-UNLITORAL</a:t>
            </a:r>
            <a:r>
              <a:rPr lang="es-ES" dirty="0" smtClean="0">
                <a:solidFill>
                  <a:schemeClr val="accent6"/>
                </a:solidFill>
              </a:rPr>
              <a:t>)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998067" y="2838274"/>
            <a:ext cx="3312369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¿Incorporaciones? </a:t>
            </a:r>
            <a:endParaRPr lang="es-ES" sz="2400" dirty="0"/>
          </a:p>
        </p:txBody>
      </p:sp>
      <p:sp>
        <p:nvSpPr>
          <p:cNvPr id="11" name="Rectángulo 10"/>
          <p:cNvSpPr/>
          <p:nvPr/>
        </p:nvSpPr>
        <p:spPr>
          <a:xfrm>
            <a:off x="2998068" y="4437112"/>
            <a:ext cx="2573164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Incorporación UMU</a:t>
            </a:r>
            <a:endParaRPr lang="es-ES" sz="2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810177" y="429861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6"/>
                </a:solidFill>
              </a:rPr>
              <a:t>Triple título</a:t>
            </a:r>
          </a:p>
          <a:p>
            <a:pPr marL="285750" indent="-285750">
              <a:buFontTx/>
              <a:buChar char="-"/>
            </a:pPr>
            <a:r>
              <a:rPr lang="es-ES" b="1" dirty="0" smtClean="0">
                <a:solidFill>
                  <a:schemeClr val="accent6"/>
                </a:solidFill>
              </a:rPr>
              <a:t>doble </a:t>
            </a:r>
            <a:r>
              <a:rPr lang="es-ES" b="1" dirty="0">
                <a:solidFill>
                  <a:schemeClr val="accent6"/>
                </a:solidFill>
              </a:rPr>
              <a:t>título</a:t>
            </a:r>
            <a:r>
              <a:rPr lang="es-ES" dirty="0">
                <a:solidFill>
                  <a:schemeClr val="accent6"/>
                </a:solidFill>
              </a:rPr>
              <a:t> de Master </a:t>
            </a:r>
            <a:r>
              <a:rPr lang="es-ES" dirty="0" smtClean="0">
                <a:solidFill>
                  <a:schemeClr val="accent6"/>
                </a:solidFill>
              </a:rPr>
              <a:t>franco-español</a:t>
            </a:r>
          </a:p>
          <a:p>
            <a:pPr marL="285750" indent="-285750">
              <a:buFontTx/>
              <a:buChar char="-"/>
            </a:pPr>
            <a:r>
              <a:rPr lang="es-ES" b="1" dirty="0" smtClean="0">
                <a:solidFill>
                  <a:schemeClr val="accent6"/>
                </a:solidFill>
              </a:rPr>
              <a:t>Especialización </a:t>
            </a:r>
            <a:r>
              <a:rPr lang="es-ES" dirty="0" smtClean="0">
                <a:solidFill>
                  <a:schemeClr val="accent6"/>
                </a:solidFill>
              </a:rPr>
              <a:t>argentino </a:t>
            </a:r>
            <a:r>
              <a:rPr lang="es-ES" dirty="0">
                <a:solidFill>
                  <a:schemeClr val="accent6"/>
                </a:solidFill>
              </a:rPr>
              <a:t>en </a:t>
            </a:r>
            <a:r>
              <a:rPr lang="es-ES" dirty="0" err="1" smtClean="0">
                <a:solidFill>
                  <a:schemeClr val="accent6"/>
                </a:solidFill>
              </a:rPr>
              <a:t>Bio</a:t>
            </a:r>
            <a:r>
              <a:rPr lang="es-ES" dirty="0" smtClean="0">
                <a:solidFill>
                  <a:schemeClr val="accent6"/>
                </a:solidFill>
              </a:rPr>
              <a:t>-</a:t>
            </a:r>
            <a:r>
              <a:rPr lang="es-ES" b="1" dirty="0" smtClean="0">
                <a:solidFill>
                  <a:schemeClr val="accent6"/>
                </a:solidFill>
              </a:rPr>
              <a:t>Derecho </a:t>
            </a:r>
            <a:r>
              <a:rPr lang="es-ES" b="1" dirty="0">
                <a:solidFill>
                  <a:schemeClr val="accent6"/>
                </a:solidFill>
              </a:rPr>
              <a:t>Ambiental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(</a:t>
            </a:r>
            <a:r>
              <a:rPr lang="es-ES" b="1" dirty="0" smtClean="0">
                <a:solidFill>
                  <a:schemeClr val="accent6"/>
                </a:solidFill>
              </a:rPr>
              <a:t>UMU- ULIMOGES-UNLITORAL)</a:t>
            </a:r>
            <a:endParaRPr lang="es-ES" b="1" dirty="0"/>
          </a:p>
        </p:txBody>
      </p:sp>
      <p:sp>
        <p:nvSpPr>
          <p:cNvPr id="15" name="Doble onda 14"/>
          <p:cNvSpPr/>
          <p:nvPr/>
        </p:nvSpPr>
        <p:spPr>
          <a:xfrm>
            <a:off x="9986641" y="5674900"/>
            <a:ext cx="1728192" cy="552257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En tramitación </a:t>
            </a:r>
            <a:endParaRPr lang="es-ES" sz="16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678588" y="2003603"/>
            <a:ext cx="424847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accent6"/>
                </a:solidFill>
              </a:rPr>
              <a:t>A/ Nuevos dobles</a:t>
            </a:r>
          </a:p>
          <a:p>
            <a:pPr>
              <a:lnSpc>
                <a:spcPct val="90000"/>
              </a:lnSpc>
            </a:pPr>
            <a:endParaRPr lang="es-ES" sz="2400" dirty="0" smtClean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accent6"/>
                </a:solidFill>
              </a:rPr>
              <a:t>B/ Nuevos dobles/triples y  </a:t>
            </a:r>
            <a:r>
              <a:rPr lang="es-ES" sz="2400" dirty="0">
                <a:solidFill>
                  <a:schemeClr val="accent6"/>
                </a:solidFill>
              </a:rPr>
              <a:t>C</a:t>
            </a:r>
            <a:r>
              <a:rPr lang="es-ES" sz="2400" dirty="0" smtClean="0">
                <a:solidFill>
                  <a:schemeClr val="accent6"/>
                </a:solidFill>
              </a:rPr>
              <a:t>onjunto internacional 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7727512" y="3425531"/>
            <a:ext cx="4150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</a:rPr>
              <a:t>consorcio internacional de Universidades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s-ES" dirty="0"/>
          </a:p>
        </p:txBody>
      </p:sp>
      <p:sp>
        <p:nvSpPr>
          <p:cNvPr id="19" name="Doble onda 18"/>
          <p:cNvSpPr/>
          <p:nvPr/>
        </p:nvSpPr>
        <p:spPr>
          <a:xfrm>
            <a:off x="837828" y="1364239"/>
            <a:ext cx="2395608" cy="959982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s-ES" sz="1600" dirty="0"/>
              <a:t>Renovación convenio doble UMU-Lille</a:t>
            </a:r>
          </a:p>
        </p:txBody>
      </p:sp>
    </p:spTree>
    <p:extLst>
      <p:ext uri="{BB962C8B-B14F-4D97-AF65-F5344CB8AC3E}">
        <p14:creationId xmlns:p14="http://schemas.microsoft.com/office/powerpoint/2010/main" val="17170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48" y="1124744"/>
            <a:ext cx="11953328" cy="5733256"/>
          </a:xfrm>
        </p:spPr>
        <p:txBody>
          <a:bodyPr>
            <a:normAutofit fontScale="70000" lnSpcReduction="20000"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s-ES" b="1" dirty="0" smtClean="0"/>
              <a:t>Revisión </a:t>
            </a:r>
            <a:r>
              <a:rPr lang="es-ES" b="1" dirty="0"/>
              <a:t>y actualización de los planes de estudio de los </a:t>
            </a:r>
            <a:r>
              <a:rPr lang="es-ES" b="1" dirty="0" err="1"/>
              <a:t>masteres</a:t>
            </a:r>
            <a:r>
              <a:rPr lang="es-ES" b="1" dirty="0"/>
              <a:t> implicados</a:t>
            </a:r>
            <a:r>
              <a:rPr lang="es-ES" dirty="0"/>
              <a:t> (incluidas materias, TFM, prácticas, …) llevando a cabo los ajustes oportunos en las guías docentes para dotar de coherencia los programas formativos y facilitar de este modo la consecución del objetivo final del proyecto.</a:t>
            </a:r>
          </a:p>
          <a:p>
            <a:pPr marL="502920" lvl="0" indent="-457200">
              <a:buFont typeface="+mj-lt"/>
              <a:buAutoNum type="arabicPeriod"/>
            </a:pPr>
            <a:r>
              <a:rPr lang="es-ES" b="1" dirty="0"/>
              <a:t>Revisión de los convenios vigentes</a:t>
            </a:r>
            <a:r>
              <a:rPr lang="es-ES" dirty="0"/>
              <a:t> entre las Universidades socias y </a:t>
            </a:r>
            <a:r>
              <a:rPr lang="es-ES" b="1" dirty="0"/>
              <a:t>celebración </a:t>
            </a:r>
            <a:r>
              <a:rPr lang="es-ES" dirty="0"/>
              <a:t>de aquellos que sean necesarios para la ejecución del presente proyecto</a:t>
            </a:r>
          </a:p>
          <a:p>
            <a:pPr marL="502920" lvl="0" indent="-457200">
              <a:buFont typeface="+mj-lt"/>
              <a:buAutoNum type="arabicPeriod"/>
            </a:pPr>
            <a:r>
              <a:rPr lang="es-ES" b="1" dirty="0"/>
              <a:t>Revisión de la normativa académica</a:t>
            </a:r>
            <a:r>
              <a:rPr lang="es-ES" dirty="0"/>
              <a:t> aplicable en cada institución.</a:t>
            </a:r>
          </a:p>
          <a:p>
            <a:pPr marL="502920" lvl="0" indent="-457200">
              <a:buFont typeface="+mj-lt"/>
              <a:buAutoNum type="arabicPeriod"/>
            </a:pPr>
            <a:r>
              <a:rPr lang="es-ES" dirty="0"/>
              <a:t>Diseño común de los </a:t>
            </a:r>
            <a:r>
              <a:rPr lang="es-ES" b="1" dirty="0"/>
              <a:t>itinerarios</a:t>
            </a:r>
            <a:r>
              <a:rPr lang="es-ES" dirty="0"/>
              <a:t> más idóneos a cursar por los estudiantes que se integren en el título conjunto.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s-ES" dirty="0"/>
              <a:t>Programación de los contenidos de los </a:t>
            </a:r>
            <a:r>
              <a:rPr lang="es-ES" b="1" dirty="0"/>
              <a:t>seminarios de especialización</a:t>
            </a:r>
            <a:r>
              <a:rPr lang="es-ES" dirty="0"/>
              <a:t> que se integrarán en los itinerarios y su celebración </a:t>
            </a:r>
            <a:r>
              <a:rPr lang="es-ES" dirty="0" smtClean="0"/>
              <a:t>piloto (Universidades y entidades colaboradoras)</a:t>
            </a:r>
            <a:endParaRPr lang="es-ES" dirty="0"/>
          </a:p>
          <a:p>
            <a:pPr marL="502920" lvl="0" indent="-457200">
              <a:buFont typeface="+mj-lt"/>
              <a:buAutoNum type="arabicPeriod"/>
            </a:pPr>
            <a:r>
              <a:rPr lang="es-ES" dirty="0"/>
              <a:t>Programación y celebración de </a:t>
            </a:r>
            <a:r>
              <a:rPr lang="es-ES" b="1" dirty="0"/>
              <a:t>seminario sobre innovación docente</a:t>
            </a:r>
            <a:endParaRPr lang="es-ES" dirty="0"/>
          </a:p>
          <a:p>
            <a:pPr marL="502920" lvl="0" indent="-457200">
              <a:buFont typeface="+mj-lt"/>
              <a:buAutoNum type="arabicPeriod"/>
            </a:pPr>
            <a:r>
              <a:rPr lang="es-ES" b="1" dirty="0"/>
              <a:t>Análisis y discusión de los procedimientos y requisitos académicos y de gestión de cada una de las Universidades implicadas</a:t>
            </a:r>
            <a:r>
              <a:rPr lang="es-ES" dirty="0"/>
              <a:t> para definir unos procedimientos comunes que se incorporarán al acuerdo</a:t>
            </a:r>
          </a:p>
          <a:p>
            <a:pPr marL="502920" lvl="0" indent="-457200">
              <a:buFont typeface="+mj-lt"/>
              <a:buAutoNum type="arabicPeriod"/>
            </a:pPr>
            <a:r>
              <a:rPr lang="es-ES" dirty="0"/>
              <a:t>Elaboración de </a:t>
            </a:r>
            <a:r>
              <a:rPr lang="es-ES" b="1" dirty="0"/>
              <a:t>proyecto de acuerdo de asociación</a:t>
            </a:r>
            <a:r>
              <a:rPr lang="es-ES" dirty="0"/>
              <a:t> </a:t>
            </a:r>
            <a:r>
              <a:rPr lang="es-ES" b="1" dirty="0"/>
              <a:t>conjunto</a:t>
            </a:r>
            <a:r>
              <a:rPr lang="es-ES" dirty="0"/>
              <a:t> que englobe a las Universidades de Murcia, Lille, </a:t>
            </a:r>
            <a:r>
              <a:rPr lang="es-ES" dirty="0" err="1"/>
              <a:t>Coimbra</a:t>
            </a:r>
            <a:r>
              <a:rPr lang="es-ES" dirty="0"/>
              <a:t>, </a:t>
            </a:r>
            <a:r>
              <a:rPr lang="es-ES" dirty="0" smtClean="0"/>
              <a:t>Nacional </a:t>
            </a:r>
            <a:r>
              <a:rPr lang="es-ES" dirty="0"/>
              <a:t>del Litoral, Limoges  </a:t>
            </a:r>
            <a:r>
              <a:rPr lang="es-ES" dirty="0" smtClean="0"/>
              <a:t>y en su caso </a:t>
            </a:r>
            <a:r>
              <a:rPr lang="es-ES" dirty="0" err="1" smtClean="0"/>
              <a:t>Coimbra</a:t>
            </a:r>
            <a:r>
              <a:rPr lang="es-ES" dirty="0" smtClean="0"/>
              <a:t>, Montreal, Costa Rica, </a:t>
            </a:r>
            <a:r>
              <a:rPr lang="es-ES" dirty="0"/>
              <a:t>que contemple las correspondientes cláusulas en las que se detallen los compromisos de cada institución, las titulaciones implicadas, los mecanismos de reconocimiento de créditos, equivalencia de calificaciones y demás aspectos académicos, operativos, administrativos y financieros de la ejecución del programa de máster. Se incluirá proyecto de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agreement</a:t>
            </a:r>
            <a:r>
              <a:rPr lang="es-ES" dirty="0"/>
              <a:t> del estudiante común conjunto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49796" y="332656"/>
            <a:ext cx="4248472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b="1" dirty="0" smtClean="0"/>
              <a:t>2. OBJETIVOS ESPECÍFICOS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3485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836" y="308991"/>
            <a:ext cx="2152383" cy="203988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77788" y="1412776"/>
            <a:ext cx="96490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 </a:t>
            </a:r>
            <a:endParaRPr lang="es-ES" dirty="0"/>
          </a:p>
          <a:p>
            <a:r>
              <a:rPr lang="es-ES" dirty="0"/>
              <a:t>Semestre 1. Universidad de Lille (Francia):</a:t>
            </a:r>
            <a:r>
              <a:rPr lang="es-ES" b="1" dirty="0"/>
              <a:t> Master 2 </a:t>
            </a:r>
            <a:r>
              <a:rPr lang="es-ES" b="1" dirty="0" err="1"/>
              <a:t>Droit</a:t>
            </a:r>
            <a:r>
              <a:rPr lang="es-ES" b="1" dirty="0"/>
              <a:t> du </a:t>
            </a:r>
            <a:r>
              <a:rPr lang="es-ES" b="1" dirty="0" err="1"/>
              <a:t>cyberespace</a:t>
            </a:r>
            <a:r>
              <a:rPr lang="es-ES" b="1" dirty="0"/>
              <a:t>: </a:t>
            </a:r>
            <a:r>
              <a:rPr lang="es-ES" b="1" dirty="0" err="1"/>
              <a:t>technologies</a:t>
            </a:r>
            <a:r>
              <a:rPr lang="es-ES" b="1" dirty="0"/>
              <a:t> et </a:t>
            </a:r>
            <a:r>
              <a:rPr lang="es-ES" b="1" dirty="0" err="1"/>
              <a:t>innovations</a:t>
            </a:r>
            <a:r>
              <a:rPr lang="es-ES" b="1" dirty="0"/>
              <a:t> </a:t>
            </a:r>
            <a:r>
              <a:rPr lang="es-ES" b="1" dirty="0" err="1"/>
              <a:t>numériques</a:t>
            </a:r>
            <a:r>
              <a:rPr lang="es-ES" b="1" dirty="0"/>
              <a:t>).</a:t>
            </a:r>
            <a:endParaRPr lang="es-ES" dirty="0"/>
          </a:p>
          <a:p>
            <a:r>
              <a:rPr lang="es-ES" b="1" u="sng" dirty="0">
                <a:hlinkClick r:id="rId4"/>
              </a:rPr>
              <a:t>https://www.univ-lille.fr/formations/fr-00002467.html</a:t>
            </a:r>
            <a:endParaRPr lang="es-ES" dirty="0"/>
          </a:p>
          <a:p>
            <a:r>
              <a:rPr lang="es-ES" dirty="0"/>
              <a:t>Semestre 2. Universidad de Murcia (España):</a:t>
            </a:r>
            <a:r>
              <a:rPr lang="es-ES" b="1" dirty="0"/>
              <a:t> Master en </a:t>
            </a:r>
            <a:r>
              <a:rPr lang="es-ES" b="1" dirty="0" err="1"/>
              <a:t>Bioderecho</a:t>
            </a:r>
            <a:r>
              <a:rPr lang="es-ES" b="1" dirty="0"/>
              <a:t>: Derecho, ética y ciencia</a:t>
            </a:r>
            <a:endParaRPr lang="es-ES" dirty="0"/>
          </a:p>
          <a:p>
            <a:r>
              <a:rPr lang="es-ES" b="1" u="sng" dirty="0">
                <a:hlinkClick r:id="rId5"/>
              </a:rPr>
              <a:t>https://www.um.es/web/estudios/masteres/bioderecho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Semestre </a:t>
            </a:r>
            <a:r>
              <a:rPr lang="es-ES" dirty="0"/>
              <a:t>3. Universidad de Montreal (Canadá):</a:t>
            </a:r>
            <a:r>
              <a:rPr lang="es-ES" b="1" dirty="0"/>
              <a:t> </a:t>
            </a:r>
            <a:r>
              <a:rPr lang="es-AR" b="1" dirty="0" err="1"/>
              <a:t>Maîtrise</a:t>
            </a:r>
            <a:r>
              <a:rPr lang="es-AR" b="1" dirty="0"/>
              <a:t> en </a:t>
            </a:r>
            <a:r>
              <a:rPr lang="es-AR" b="1" dirty="0" err="1"/>
              <a:t>droit</a:t>
            </a:r>
            <a:r>
              <a:rPr lang="es-AR" b="1" dirty="0"/>
              <a:t> des </a:t>
            </a:r>
            <a:r>
              <a:rPr lang="es-AR" b="1" dirty="0" err="1"/>
              <a:t>technologies</a:t>
            </a:r>
            <a:r>
              <a:rPr lang="es-AR" b="1" dirty="0"/>
              <a:t> de </a:t>
            </a:r>
            <a:r>
              <a:rPr lang="es-AR" b="1" dirty="0" err="1"/>
              <a:t>l'information</a:t>
            </a:r>
            <a:endParaRPr lang="es-ES" dirty="0"/>
          </a:p>
          <a:p>
            <a:r>
              <a:rPr lang="es-ES" b="1" u="sng" dirty="0">
                <a:hlinkClick r:id="rId6"/>
              </a:rPr>
              <a:t>https://admission.umontreal.ca/programmes/maitrise-en-droit-des-technologies-de-linformation/structure-du-programme/</a:t>
            </a:r>
            <a:endParaRPr lang="es-ES" dirty="0"/>
          </a:p>
          <a:p>
            <a:r>
              <a:rPr lang="es-ES" dirty="0"/>
              <a:t>Semestre 4. Universidad de </a:t>
            </a:r>
            <a:r>
              <a:rPr lang="es-ES" dirty="0" err="1"/>
              <a:t>Coimbra</a:t>
            </a:r>
            <a:r>
              <a:rPr lang="es-ES" dirty="0"/>
              <a:t> (Portugal): </a:t>
            </a:r>
            <a:r>
              <a:rPr lang="es-ES" b="1" dirty="0"/>
              <a:t>Master </a:t>
            </a:r>
            <a:r>
              <a:rPr lang="es-ES" b="1" dirty="0" err="1"/>
              <a:t>Degree</a:t>
            </a:r>
            <a:r>
              <a:rPr lang="es-ES" b="1" dirty="0"/>
              <a:t> in </a:t>
            </a:r>
            <a:r>
              <a:rPr lang="es-ES" b="1" dirty="0" err="1"/>
              <a:t>Lawspecialization</a:t>
            </a:r>
            <a:r>
              <a:rPr lang="es-ES" b="1" dirty="0"/>
              <a:t> </a:t>
            </a:r>
            <a:r>
              <a:rPr lang="es-ES" b="1" dirty="0" err="1"/>
              <a:t>Biomedical</a:t>
            </a:r>
            <a:r>
              <a:rPr lang="es-ES" b="1" dirty="0"/>
              <a:t> </a:t>
            </a:r>
            <a:r>
              <a:rPr lang="es-ES" b="1" dirty="0" err="1"/>
              <a:t>law</a:t>
            </a:r>
            <a:endParaRPr lang="es-ES" dirty="0"/>
          </a:p>
          <a:p>
            <a:r>
              <a:rPr lang="es-ES" b="1" u="sng" dirty="0">
                <a:hlinkClick r:id="rId7"/>
              </a:rPr>
              <a:t>https://apps.uc.pt/courses/EN/programme/3266/2021-2022?id_branch=19628</a:t>
            </a:r>
            <a:endParaRPr lang="es-ES" dirty="0"/>
          </a:p>
          <a:p>
            <a:pPr lvl="0"/>
            <a:r>
              <a:rPr lang="es-ES" b="1" dirty="0"/>
              <a:t>Seminario de especialización 1: CIRB (Nápoles)</a:t>
            </a:r>
            <a:endParaRPr lang="es-ES" dirty="0"/>
          </a:p>
          <a:p>
            <a:pPr lvl="0"/>
            <a:r>
              <a:rPr lang="es-ES" b="1" dirty="0"/>
              <a:t>Seminario de especialización 2: IF-CSIC (Madrid)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837828" y="260648"/>
            <a:ext cx="7632848" cy="11633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r>
              <a:rPr lang="es-ES" sz="2400" b="1" dirty="0"/>
              <a:t>Itinerario 1: </a:t>
            </a:r>
            <a:r>
              <a:rPr lang="es-ES" sz="2400" b="1" dirty="0" err="1"/>
              <a:t>Bioderecho</a:t>
            </a:r>
            <a:r>
              <a:rPr lang="es-ES" sz="2400" b="1" dirty="0"/>
              <a:t> salud y tecnologías</a:t>
            </a:r>
            <a:endParaRPr lang="es-ES" sz="2400" dirty="0"/>
          </a:p>
          <a:p>
            <a:pPr>
              <a:lnSpc>
                <a:spcPct val="90000"/>
              </a:lnSpc>
            </a:pPr>
            <a:endParaRPr lang="es-ES" sz="2400" dirty="0"/>
          </a:p>
        </p:txBody>
      </p:sp>
      <p:sp>
        <p:nvSpPr>
          <p:cNvPr id="7" name="Cerrar llave 6"/>
          <p:cNvSpPr/>
          <p:nvPr/>
        </p:nvSpPr>
        <p:spPr>
          <a:xfrm>
            <a:off x="9910836" y="3356992"/>
            <a:ext cx="1224136" cy="295232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56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del mundo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2118_TF02804891" id="{369B0937-72E3-4566-9ACC-8F4CEE09026A}" vid="{FE6C53D7-4353-48F4-939D-C1C8C3F41F89}"/>
    </a:ext>
  </a:extLst>
</a:theme>
</file>

<file path=ppt/theme/theme2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Serie de mapamundis, presentación del mundo (pantalla panorámica)</Template>
  <TotalTime>1029</TotalTime>
  <Words>1822</Words>
  <Application>Microsoft Office PowerPoint</Application>
  <PresentationFormat>Personalizado</PresentationFormat>
  <Paragraphs>280</Paragraphs>
  <Slides>28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</vt:lpstr>
      <vt:lpstr>Presentación del mundo 16x9</vt:lpstr>
      <vt:lpstr>GLOBALIZATION BIOLAW: ETHICS, HEALTH AND THE ENVIRONMENT   ref. 101049140 (ERASMUS-EDU-2021-EMJM-DESIGN)</vt:lpstr>
      <vt:lpstr>DURACIÓN Y VIGENCIA </vt:lpstr>
      <vt:lpstr> ACCIÓN PREPARATORIA DE DISEÑO ERASMUS MUNDUS (emjm-design) biolaw global</vt:lpstr>
      <vt:lpstr>Presentación de PowerPoint</vt:lpstr>
      <vt:lpstr>Primero.- Presentación del proyecto BIOLAW Global</vt:lpstr>
      <vt:lpstr>Presentación de PowerPoint</vt:lpstr>
      <vt:lpstr>Presentación de PowerPoint</vt:lpstr>
      <vt:lpstr>Presentación de PowerPoint</vt:lpstr>
      <vt:lpstr>Presentación de PowerPoint</vt:lpstr>
      <vt:lpstr> Itinerario 2: Bioderecho ambiental </vt:lpstr>
      <vt:lpstr>Presentación de PowerPoint</vt:lpstr>
      <vt:lpstr>  INSTITUCIONES COLABORADORAS    IF-CSIC: aportará la fundamentación ética de las normas reforzando esa perspectiva nueva que incorpora la ciencia del Bioderecho, transversal a las dos especializaciones o perfiles que se proponen.   ISPJS-París I-Sorbonne: aportará la especialización en derecho del cambio climático como el más importante reto ambiental de nuestra era, resultado de la globalización y que justifica la visión internacional del Proyecto, más allá de los ordenamientos ambientales internos de los Estados. La colaboración con esta institución se articula a través del grupo de investigación CLIMALEX.   CIRB (Centro Interuniversitario di Ricerca Bioetica) Nápoles, que aglutina la fundamentación ética desde una perspectiva constitucional y de derecho comparado.    </vt:lpstr>
      <vt:lpstr>4. EQUIPO INVESTIGADOR (UMU)</vt:lpstr>
      <vt:lpstr>Presentación de PowerPoint</vt:lpstr>
      <vt:lpstr>6. Reuniones de coordinación previas, preparación y actividades (2021) </vt:lpstr>
      <vt:lpstr>Presentación de PowerPoint</vt:lpstr>
      <vt:lpstr>Febrero-Abril 2022 </vt:lpstr>
      <vt:lpstr>MAYO-JULIO 2022 </vt:lpstr>
      <vt:lpstr>AGOSTO –OCTUBRE  2022 </vt:lpstr>
      <vt:lpstr>Noviembre 2022 </vt:lpstr>
      <vt:lpstr>Diciembre 2022-enero  2023 </vt:lpstr>
      <vt:lpstr>FeBrero-marzo-abril  2023 </vt:lpstr>
      <vt:lpstr>Recomendaciones (Difusión) </vt:lpstr>
      <vt:lpstr>    segundo.- PROPUESTA Y NOMBRAMIENTO </vt:lpstr>
      <vt:lpstr>TERCERO.- PRESENTACIÓN DEL DOBLE/TRIPLE TÍTULO EN BIODERECHO AMBIENTAL (UMU-LIMOGES-UNL)</vt:lpstr>
      <vt:lpstr>CUARTO.- PRESENTACIÓN DE PROPUESTA DE SEMINARIO DE INNOVACIÓN DOCENTE (U. COIMBRA)</vt:lpstr>
      <vt:lpstr>QUINTO.- PRESENTACIÓN DEL BORRADOR/MODELO DE GUÍA DOCENTE (UNL)</vt:lpstr>
      <vt:lpstr>SEXTO.- PRESENTACIÓN DE LA WEB DEL PROYECTO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BIOLAW: ETHICS, HEALTH AND THE ENVIRONMENT (BIOLAW global) ref. 101049140 (ERASMUS-EDU-2021-EMJM-DESIGN)</dc:title>
  <dc:creator>Windows User</dc:creator>
  <cp:lastModifiedBy>Windows User</cp:lastModifiedBy>
  <cp:revision>31</cp:revision>
  <dcterms:created xsi:type="dcterms:W3CDTF">2022-03-15T17:06:38Z</dcterms:created>
  <dcterms:modified xsi:type="dcterms:W3CDTF">2022-03-16T15:32:11Z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